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26"/>
  </p:notesMasterIdLst>
  <p:sldIdLst>
    <p:sldId id="256" r:id="rId2"/>
    <p:sldId id="262" r:id="rId3"/>
    <p:sldId id="264" r:id="rId4"/>
    <p:sldId id="263" r:id="rId5"/>
    <p:sldId id="311" r:id="rId6"/>
    <p:sldId id="314" r:id="rId7"/>
    <p:sldId id="313" r:id="rId8"/>
    <p:sldId id="265" r:id="rId9"/>
    <p:sldId id="315" r:id="rId10"/>
    <p:sldId id="267" r:id="rId11"/>
    <p:sldId id="272" r:id="rId12"/>
    <p:sldId id="274" r:id="rId13"/>
    <p:sldId id="276" r:id="rId14"/>
    <p:sldId id="310" r:id="rId15"/>
    <p:sldId id="277" r:id="rId16"/>
    <p:sldId id="278" r:id="rId17"/>
    <p:sldId id="309" r:id="rId18"/>
    <p:sldId id="284" r:id="rId19"/>
    <p:sldId id="293" r:id="rId20"/>
    <p:sldId id="294" r:id="rId21"/>
    <p:sldId id="269" r:id="rId22"/>
    <p:sldId id="296" r:id="rId23"/>
    <p:sldId id="297" r:id="rId24"/>
    <p:sldId id="261" r:id="rId25"/>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B2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86" autoAdjust="0"/>
    <p:restoredTop sz="70076" autoAdjust="0"/>
  </p:normalViewPr>
  <p:slideViewPr>
    <p:cSldViewPr snapToGrid="0">
      <p:cViewPr varScale="1">
        <p:scale>
          <a:sx n="50" d="100"/>
          <a:sy n="50" d="100"/>
        </p:scale>
        <p:origin x="1650" y="3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N53yd-HsGD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24007646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Review the seven Shelter and Settlement Standards and note that this is the simplest structure of the four technical chapters. It has only seven themes with only one standard for each. Note that you will review some of these, and some of the related key indicators in depth together.</a:t>
            </a:r>
          </a:p>
          <a:p>
            <a:endParaRPr lang="en-GB" sz="1400" noProof="0" dirty="0"/>
          </a:p>
          <a:p>
            <a:r>
              <a:rPr lang="en-GB" sz="1400" noProof="0" dirty="0"/>
              <a:t>Also note that very often “generalists” walk away from a Sphere training remembering only the quantitative indicators of each sector. Sector specialists will have a greater appreciation of the overarching considerations of elements like security of tenure and environmental sustainability. Take the time to inform participants that the content on the latter two standards can be found on pages 266 and 270 respectively. Read the following so as to highlight their importance:</a:t>
            </a:r>
          </a:p>
          <a:p>
            <a:endParaRPr lang="en-GB" sz="1400" noProof="0" dirty="0"/>
          </a:p>
          <a:p>
            <a:r>
              <a:rPr lang="en-GB" sz="1400" noProof="0" dirty="0"/>
              <a:t>“</a:t>
            </a:r>
            <a:r>
              <a:rPr lang="en-GB" sz="1400" noProof="0" dirty="0">
                <a:latin typeface="+mn-lt"/>
                <a:ea typeface="+mn-ea"/>
                <a:cs typeface="+mn-cs"/>
                <a:sym typeface="Helvetica Neue"/>
              </a:rPr>
              <a:t>Security of tenure means that people can live in their homes without fear of forced eviction, whether in communal settlement situations, informal settlements, host communities or after return.</a:t>
            </a:r>
            <a:r>
              <a:rPr lang="en-GB" sz="1400" noProof="0" dirty="0"/>
              <a:t>” </a:t>
            </a:r>
          </a:p>
          <a:p>
            <a:endParaRPr lang="en-GB" sz="1400" noProof="0" dirty="0"/>
          </a:p>
          <a:p>
            <a:r>
              <a:rPr lang="en-GB" sz="1400" noProof="0" dirty="0"/>
              <a:t>“</a:t>
            </a:r>
            <a:r>
              <a:rPr lang="en-GB" sz="1400" noProof="0" dirty="0">
                <a:latin typeface="+mn-lt"/>
                <a:ea typeface="+mn-ea"/>
                <a:cs typeface="+mn-cs"/>
                <a:sym typeface="Helvetica Neue"/>
              </a:rPr>
              <a:t>Environmental sustainability addresses responsible programming that meets the needs of the present without compromising the ability of future generations to meet their own needs. Ignoring environmental issues in the short term can compromise recovery, worsen existing problems or cause new ones</a:t>
            </a:r>
            <a:r>
              <a:rPr lang="en-GB" sz="1400" i="1" noProof="0" dirty="0">
                <a:latin typeface="+mn-lt"/>
                <a:ea typeface="+mn-ea"/>
                <a:cs typeface="+mn-cs"/>
                <a:sym typeface="Helvetica Neue"/>
              </a:rPr>
              <a:t>.</a:t>
            </a:r>
            <a:r>
              <a:rPr lang="en-GB" sz="1400" noProof="0" dirty="0"/>
              <a:t>”</a:t>
            </a:r>
          </a:p>
        </p:txBody>
      </p:sp>
    </p:spTree>
    <p:extLst>
      <p:ext uri="{BB962C8B-B14F-4D97-AF65-F5344CB8AC3E}">
        <p14:creationId xmlns:p14="http://schemas.microsoft.com/office/powerpoint/2010/main" val="2208901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Note how this Sphere standard supports the principle of “integrated response” raised in the video. Note too how it underscores the two goals of “protecting lives and rebuilding lives”.</a:t>
            </a:r>
          </a:p>
        </p:txBody>
      </p:sp>
    </p:spTree>
    <p:extLst>
      <p:ext uri="{BB962C8B-B14F-4D97-AF65-F5344CB8AC3E}">
        <p14:creationId xmlns:p14="http://schemas.microsoft.com/office/powerpoint/2010/main" val="3586016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Read the standard. Ask the participants to reflect on any situations where this standard was not met. What were the consequences? Ask if shortcomings in this standard can be mitigated by compensating in other sectors of the response. </a:t>
            </a:r>
          </a:p>
        </p:txBody>
      </p:sp>
    </p:spTree>
    <p:extLst>
      <p:ext uri="{BB962C8B-B14F-4D97-AF65-F5344CB8AC3E}">
        <p14:creationId xmlns:p14="http://schemas.microsoft.com/office/powerpoint/2010/main" val="4121685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1" noProof="0" dirty="0"/>
              <a:t>Tactile/visualisation activity: </a:t>
            </a:r>
            <a:r>
              <a:rPr lang="en-GB" sz="1400" b="0" noProof="0" dirty="0"/>
              <a:t>(you will need a 30-metre measuring tape or a pre-marked bit of string for this illustration). </a:t>
            </a:r>
            <a:r>
              <a:rPr lang="en-GB" sz="1400" noProof="0" dirty="0"/>
              <a:t>Ask for five volunteers, ask everyone to stand up and move to the edges of the room. This should be achievable in most training rooms, but if space is constrained you may need to go outdoors to a nearby open area. You will need a working space about 10m x 6m or larger.</a:t>
            </a:r>
          </a:p>
          <a:p>
            <a:endParaRPr lang="en-GB" sz="1400" noProof="0" dirty="0"/>
          </a:p>
          <a:p>
            <a:r>
              <a:rPr lang="en-GB" sz="1400" noProof="0" dirty="0"/>
              <a:t>Have one volunteer stand in the middle of the open space. Ask the other four volunteers to play four “corner posts”. Use a measuring tape (or pre-measured length of string/rope/twine) to mark off a rectangular area of 45m</a:t>
            </a:r>
            <a:r>
              <a:rPr lang="en-GB" sz="1400" baseline="30000" noProof="0" dirty="0"/>
              <a:t>2  </a:t>
            </a:r>
            <a:r>
              <a:rPr lang="en-GB" sz="1400" baseline="0" noProof="0" dirty="0"/>
              <a:t>by asking </a:t>
            </a:r>
            <a:r>
              <a:rPr lang="en-GB" sz="1400" noProof="0" dirty="0"/>
              <a:t>your “corner posts” to hold up the measuring tape at each of the corners (if using a measuring tape the four corners will be at the 0m, 9m, 14m, 23m, and 28m marks on the tape. The person serving as the first “corner post” will be holding the tape at both the 0m mark and the 28m mark). Ask the participant in the middle of the area if they feel that the space is enough for one person living in a camp. Ask the group if this indicator means that each person should have that much land given to them as their plot in the camp, to do with what they please.</a:t>
            </a:r>
          </a:p>
          <a:p>
            <a:endParaRPr lang="en-GB" sz="1400" noProof="0" dirty="0"/>
          </a:p>
          <a:p>
            <a:r>
              <a:rPr lang="en-GB" sz="1400" noProof="0" dirty="0"/>
              <a:t>Explain that this is a gross planning figure only, and is not applied to individual plots. This number is only used for assessment or request for the overall site area based on the total population. The figure includes space for roads, open areas, spaces between shelters, schools, religious areas, and all other associated services. </a:t>
            </a:r>
          </a:p>
        </p:txBody>
      </p:sp>
    </p:spTree>
    <p:extLst>
      <p:ext uri="{BB962C8B-B14F-4D97-AF65-F5344CB8AC3E}">
        <p14:creationId xmlns:p14="http://schemas.microsoft.com/office/powerpoint/2010/main" val="3436396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kumimoji="0" lang="en-GB" sz="1400" b="0" i="0" u="none" strike="noStrike" cap="none" spc="0" normalizeH="0" baseline="0" noProof="0" dirty="0">
                <a:ln>
                  <a:noFill/>
                </a:ln>
                <a:solidFill>
                  <a:srgbClr val="00B297"/>
                </a:solidFill>
                <a:effectLst/>
                <a:uFillTx/>
                <a:latin typeface="+mn-lt"/>
                <a:ea typeface="Open Sans Regular"/>
                <a:cs typeface="Open Sans Regular"/>
                <a:sym typeface="Open Sans Regular"/>
              </a:rPr>
              <a:t>As an example, explain that this is the site plan for the Za’Atari refugee camp in Jordan. Note that all of the items listed in the diagram legend are included in the 45m</a:t>
            </a:r>
            <a:r>
              <a:rPr kumimoji="0" lang="en-GB" sz="1400" b="0" i="0" u="none" strike="noStrike" cap="none" spc="0" normalizeH="0" baseline="30000" noProof="0" dirty="0">
                <a:ln>
                  <a:noFill/>
                </a:ln>
                <a:solidFill>
                  <a:srgbClr val="00B297"/>
                </a:solidFill>
                <a:effectLst/>
                <a:uFillTx/>
                <a:latin typeface="+mn-lt"/>
                <a:ea typeface="Open Sans Regular"/>
                <a:cs typeface="Open Sans Regular"/>
                <a:sym typeface="Open Sans Regular"/>
              </a:rPr>
              <a:t>2</a:t>
            </a:r>
            <a:r>
              <a:rPr kumimoji="0" lang="en-GB" sz="1400" b="0" i="0" u="none" strike="noStrike" cap="none" spc="0" normalizeH="0" baseline="0" noProof="0" dirty="0">
                <a:ln>
                  <a:noFill/>
                </a:ln>
                <a:solidFill>
                  <a:srgbClr val="00B297"/>
                </a:solidFill>
                <a:effectLst/>
                <a:uFillTx/>
                <a:latin typeface="+mn-lt"/>
                <a:ea typeface="Open Sans Regular"/>
                <a:cs typeface="Open Sans Regular"/>
                <a:sym typeface="Open Sans Regular"/>
              </a:rPr>
              <a:t>/person planning figure.</a:t>
            </a:r>
          </a:p>
          <a:p>
            <a:pPr marL="0" marR="0" lvl="0" indent="0" algn="l" defTabSz="457200" rtl="0" eaLnBrk="1" fontAlgn="auto" latinLnBrk="0" hangingPunct="1">
              <a:lnSpc>
                <a:spcPct val="117999"/>
              </a:lnSpc>
              <a:spcBef>
                <a:spcPts val="0"/>
              </a:spcBef>
              <a:spcAft>
                <a:spcPts val="0"/>
              </a:spcAft>
              <a:buClrTx/>
              <a:buSzTx/>
              <a:buFontTx/>
              <a:buNone/>
              <a:tabLst/>
              <a:defRPr/>
            </a:pPr>
            <a:endParaRPr kumimoji="0" lang="en-GB" sz="1400" b="0" i="0" u="none" strike="noStrike" cap="none" spc="0" normalizeH="0" baseline="0" noProof="0" dirty="0">
              <a:ln>
                <a:noFill/>
              </a:ln>
              <a:solidFill>
                <a:srgbClr val="00B297"/>
              </a:solidFill>
              <a:effectLst/>
              <a:uFillTx/>
              <a:latin typeface="+mn-lt"/>
              <a:ea typeface="Open Sans Regular"/>
              <a:cs typeface="Open Sans Regular"/>
              <a:sym typeface="Open Sans Regular"/>
            </a:endParaRPr>
          </a:p>
          <a:p>
            <a:pPr marL="0" marR="0" lvl="0" indent="0" algn="l" defTabSz="457200" rtl="0" eaLnBrk="1" fontAlgn="auto" latinLnBrk="0" hangingPunct="1">
              <a:lnSpc>
                <a:spcPct val="117999"/>
              </a:lnSpc>
              <a:spcBef>
                <a:spcPts val="0"/>
              </a:spcBef>
              <a:spcAft>
                <a:spcPts val="0"/>
              </a:spcAft>
              <a:buClrTx/>
              <a:buSzTx/>
              <a:buFontTx/>
              <a:buNone/>
              <a:tabLst/>
              <a:defRPr/>
            </a:pPr>
            <a:r>
              <a:rPr kumimoji="0" lang="en-GB" sz="1400" b="0" i="0" u="none" strike="noStrike" cap="none" spc="0" normalizeH="0" baseline="0" noProof="0" dirty="0">
                <a:ln>
                  <a:noFill/>
                </a:ln>
                <a:solidFill>
                  <a:srgbClr val="00B297"/>
                </a:solidFill>
                <a:effectLst/>
                <a:uFillTx/>
                <a:latin typeface="+mn-lt"/>
                <a:ea typeface="Open Sans Regular"/>
                <a:cs typeface="Open Sans Regular"/>
                <a:sym typeface="Open Sans Regular"/>
              </a:rPr>
              <a:t>See page 251 (</a:t>
            </a:r>
            <a:r>
              <a:rPr kumimoji="0" lang="en-GB" sz="1400" b="1" i="1" u="none" strike="noStrike" cap="none" spc="0" normalizeH="0" baseline="0" noProof="0" dirty="0">
                <a:ln>
                  <a:noFill/>
                </a:ln>
                <a:solidFill>
                  <a:srgbClr val="00B297"/>
                </a:solidFill>
                <a:effectLst/>
                <a:uFillTx/>
                <a:latin typeface="+mn-lt"/>
                <a:ea typeface="Open Sans Regular"/>
                <a:cs typeface="Open Sans Regular"/>
                <a:sym typeface="Open Sans Regular"/>
              </a:rPr>
              <a:t>Surface area of planned or self-settled settlements</a:t>
            </a:r>
            <a:r>
              <a:rPr kumimoji="0" lang="en-GB" sz="1400" b="0" i="0" u="none" strike="noStrike" cap="none" spc="0" normalizeH="0" baseline="0" noProof="0" dirty="0">
                <a:ln>
                  <a:noFill/>
                </a:ln>
                <a:solidFill>
                  <a:srgbClr val="00B297"/>
                </a:solidFill>
                <a:effectLst/>
                <a:uFillTx/>
                <a:latin typeface="+mn-lt"/>
                <a:ea typeface="Open Sans Regular"/>
                <a:cs typeface="Open Sans Regular"/>
                <a:sym typeface="Open Sans Regular"/>
              </a:rPr>
              <a:t>)</a:t>
            </a:r>
            <a:endParaRPr lang="en-GB" sz="1600" noProof="0" dirty="0">
              <a:latin typeface="+mn-lt"/>
            </a:endParaRPr>
          </a:p>
        </p:txBody>
      </p:sp>
    </p:spTree>
    <p:extLst>
      <p:ext uri="{BB962C8B-B14F-4D97-AF65-F5344CB8AC3E}">
        <p14:creationId xmlns:p14="http://schemas.microsoft.com/office/powerpoint/2010/main" val="4140662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Read the standard. Ask what the word “adequate” means in this standard. Ask what different ways adequacy might be measured in terms of shelter space. Ask if anyone knows any of the indicators for this standard.</a:t>
            </a:r>
          </a:p>
        </p:txBody>
      </p:sp>
    </p:spTree>
    <p:extLst>
      <p:ext uri="{BB962C8B-B14F-4D97-AF65-F5344CB8AC3E}">
        <p14:creationId xmlns:p14="http://schemas.microsoft.com/office/powerpoint/2010/main" val="2928256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1" noProof="0" dirty="0"/>
              <a:t>Tactile activity: </a:t>
            </a:r>
            <a:r>
              <a:rPr lang="en-GB" sz="1400" noProof="0" dirty="0"/>
              <a:t>Before the session, mark off a square space of 3.5m</a:t>
            </a:r>
            <a:r>
              <a:rPr lang="en-GB" sz="1400" baseline="30000" noProof="0" dirty="0"/>
              <a:t>2</a:t>
            </a:r>
            <a:r>
              <a:rPr lang="en-GB" sz="1400" noProof="0" dirty="0"/>
              <a:t> (which is 1.87m x 1.87m) and a rectangle of 17.5m</a:t>
            </a:r>
            <a:r>
              <a:rPr lang="en-GB" sz="1400" baseline="30000" noProof="0" dirty="0"/>
              <a:t>2</a:t>
            </a:r>
            <a:r>
              <a:rPr lang="en-GB" sz="1400" noProof="0" dirty="0"/>
              <a:t> (3.5m x 5m). Masking tape works well for this. Ask for the shortest person in the training group to come up to the front of the room, and stand in the prepared 3.5m</a:t>
            </a:r>
            <a:r>
              <a:rPr lang="en-GB" sz="1400" baseline="30000" noProof="0" dirty="0"/>
              <a:t>2</a:t>
            </a:r>
            <a:r>
              <a:rPr lang="en-GB" sz="1400" noProof="0" dirty="0"/>
              <a:t> space. Ask them if this is enough covered space for them, in terms of shelter. Ask if they could sleep comfortably in the space and spread their arms without touching another person. Repeat this with the tallest person in the training group. Ask for three more volunteers and have all five participants move into the 17.5m</a:t>
            </a:r>
            <a:r>
              <a:rPr lang="en-GB" sz="1400" baseline="30000" noProof="0" dirty="0"/>
              <a:t>2</a:t>
            </a:r>
            <a:r>
              <a:rPr lang="en-GB" sz="1400" noProof="0" dirty="0"/>
              <a:t> space. Ask the same questions as above, then ask what else needs to happen in this space. Then go to the next slide.</a:t>
            </a:r>
          </a:p>
        </p:txBody>
      </p:sp>
    </p:spTree>
    <p:extLst>
      <p:ext uri="{BB962C8B-B14F-4D97-AF65-F5344CB8AC3E}">
        <p14:creationId xmlns:p14="http://schemas.microsoft.com/office/powerpoint/2010/main" val="32824259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Explain that the standard applies to all people – adults and children – and when calculated at the household level, would result in 17.5 m</a:t>
            </a:r>
            <a:r>
              <a:rPr lang="en-GB" sz="1400" baseline="30000" noProof="0" dirty="0"/>
              <a:t>2</a:t>
            </a:r>
            <a:r>
              <a:rPr lang="en-GB" sz="1400" noProof="0" dirty="0"/>
              <a:t> for the family inside this tent. Explain that particularly in distribution of emergency shelter, this is rarely worked out on an individual basis, but rather used to estimate approximately the right-sized tent per family. If the average family size is known (five as in the example), tents should be ordered to accommodate the families based on this figure. Since tents cannot be easily cut down or extended, the units of distribution are then tents designed for an average family. For very large families two or more tents might need to be distributed to the household.</a:t>
            </a:r>
          </a:p>
        </p:txBody>
      </p:sp>
    </p:spTree>
    <p:extLst>
      <p:ext uri="{BB962C8B-B14F-4D97-AF65-F5344CB8AC3E}">
        <p14:creationId xmlns:p14="http://schemas.microsoft.com/office/powerpoint/2010/main" val="469347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standard reflects a key point of the Humanitarian Charter – that the primary responders and the people themselves are responsible for their own recovery. Supporting this idea means providing technical assistance to help them do that in safe and efficient ways. See page 28 (Humanitarian Charter) – </a:t>
            </a:r>
            <a:r>
              <a:rPr lang="en-GB" sz="1400" i="1" noProof="0" dirty="0"/>
              <a:t>“2. We acknowledge that it is firstly through their own efforts, and through the support of community and local institutions, that the basic needs of people affected by disaster or conflict are met.”</a:t>
            </a:r>
          </a:p>
          <a:p>
            <a:endParaRPr lang="en-GB" sz="1400" i="1" noProof="0" dirty="0"/>
          </a:p>
          <a:p>
            <a:r>
              <a:rPr lang="en-GB" sz="1400" i="0" noProof="0" dirty="0"/>
              <a:t>Take the time to ask if someone in the group can define technical assistance. Note there is not a single definition but many context-specific answers. If none are provided you can use "providing expertise to promote development" or in some cases technical assistance could mean “specifically, providing technical knowledge on safer or more effective building techniques that can make a shelter more durable to withstanding the typical elemental forces of the region.” Refer to the </a:t>
            </a:r>
            <a:r>
              <a:rPr lang="en-GB" sz="1400" b="1" i="0" noProof="0" dirty="0"/>
              <a:t>guidance notes </a:t>
            </a:r>
            <a:r>
              <a:rPr lang="en-GB" sz="1400" i="0" noProof="0" dirty="0"/>
              <a:t>on page 264: </a:t>
            </a:r>
            <a:r>
              <a:rPr lang="en-GB" sz="1400" b="1" i="0" noProof="0" dirty="0"/>
              <a:t>Professional expertise </a:t>
            </a:r>
            <a:r>
              <a:rPr lang="en-GB" sz="1400" i="0" noProof="0" dirty="0"/>
              <a:t>and </a:t>
            </a:r>
            <a:r>
              <a:rPr lang="en-GB" sz="1400" b="1" i="0" noProof="0" dirty="0"/>
              <a:t>Increasing technical capacity </a:t>
            </a:r>
            <a:r>
              <a:rPr lang="en-GB" sz="1400" b="0" i="0" noProof="0" dirty="0"/>
              <a:t>if participants would prefer examples from the Handbook.</a:t>
            </a:r>
          </a:p>
        </p:txBody>
      </p:sp>
    </p:spTree>
    <p:extLst>
      <p:ext uri="{BB962C8B-B14F-4D97-AF65-F5344CB8AC3E}">
        <p14:creationId xmlns:p14="http://schemas.microsoft.com/office/powerpoint/2010/main" val="235607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Short-term solutions often end up being used for a much longer term than they were initially intended. Constant monitoring, evaluation, and community consultations are vital for a successful humanitarian response as people transition through its phases. </a:t>
            </a:r>
          </a:p>
        </p:txBody>
      </p:sp>
    </p:spTree>
    <p:extLst>
      <p:ext uri="{BB962C8B-B14F-4D97-AF65-F5344CB8AC3E}">
        <p14:creationId xmlns:p14="http://schemas.microsoft.com/office/powerpoint/2010/main" val="806819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Introduce the learning objectives. Ask if there are any architects, engineers, or shelter experts in the group. If so, ask them to identify themselves and briefly describe their experience in the sector. Ask if they would be comfortable to be called on for their specific perspectives to shelter issues raised in this session. Explain that the Sphere guidance for this sector can be used for all phases of the programme cycle, but that this session design will highlight primarily the </a:t>
            </a:r>
            <a:r>
              <a:rPr lang="en-GB" sz="1400" b="1" noProof="0" dirty="0"/>
              <a:t>strategy development and programme design phase </a:t>
            </a:r>
            <a:r>
              <a:rPr lang="en-GB" sz="1400" noProof="0" dirty="0"/>
              <a:t>of the cycle.</a:t>
            </a:r>
          </a:p>
        </p:txBody>
      </p:sp>
    </p:spTree>
    <p:extLst>
      <p:ext uri="{BB962C8B-B14F-4D97-AF65-F5344CB8AC3E}">
        <p14:creationId xmlns:p14="http://schemas.microsoft.com/office/powerpoint/2010/main" val="855389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statement (from page 240) is a reminder that temporary solutions often remain for decades – plan accordingly.</a:t>
            </a:r>
          </a:p>
        </p:txBody>
      </p:sp>
    </p:spTree>
    <p:extLst>
      <p:ext uri="{BB962C8B-B14F-4D97-AF65-F5344CB8AC3E}">
        <p14:creationId xmlns:p14="http://schemas.microsoft.com/office/powerpoint/2010/main" val="3083823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Note that beyond the phase of response, the type of shelter programming is largely going to depend on where the emergency takes place and the nature of the population it is to address. A shelter programme in an urban environment will be very different from one in a rural environment. A shelter programme for a refugee influx will be very different from a reconstruction programme in the wake of a natural disaster, etc.</a:t>
            </a:r>
          </a:p>
          <a:p>
            <a:endParaRPr lang="en-GB" sz="1400" noProof="0" dirty="0"/>
          </a:p>
          <a:p>
            <a:r>
              <a:rPr lang="en-GB" sz="1400" noProof="0" dirty="0"/>
              <a:t>Conduct a quick brainstorm of the many different options for shelter response that the participants can think of. There is no need to record these to flip charts, just to get a quick sense of the range of responses possible. The participants will investigate these options more closely in a short exercise that follows.</a:t>
            </a:r>
          </a:p>
        </p:txBody>
      </p:sp>
    </p:spTree>
    <p:extLst>
      <p:ext uri="{BB962C8B-B14F-4D97-AF65-F5344CB8AC3E}">
        <p14:creationId xmlns:p14="http://schemas.microsoft.com/office/powerpoint/2010/main" val="32125649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1" noProof="0" dirty="0"/>
              <a:t>Review and analysis activity in small groups:</a:t>
            </a:r>
          </a:p>
          <a:p>
            <a:endParaRPr lang="en-GB" sz="1400" b="1" noProof="0" dirty="0">
              <a:solidFill>
                <a:srgbClr val="00B297"/>
              </a:solidFill>
            </a:endParaRPr>
          </a:p>
          <a:p>
            <a:r>
              <a:rPr lang="en-GB" sz="1400" b="1" noProof="0" dirty="0">
                <a:solidFill>
                  <a:srgbClr val="00B297"/>
                </a:solidFill>
              </a:rPr>
              <a:t>Instructions</a:t>
            </a:r>
          </a:p>
          <a:p>
            <a:r>
              <a:rPr lang="en-GB" sz="1400" b="1" noProof="0" dirty="0">
                <a:effectLst/>
                <a:latin typeface="+mn-lt"/>
                <a:ea typeface="+mn-ea"/>
                <a:cs typeface="+mn-cs"/>
                <a:sym typeface="Helvetica Neue"/>
              </a:rPr>
              <a:t>Step 1: </a:t>
            </a:r>
            <a:r>
              <a:rPr lang="en-GB" sz="1400" noProof="0" dirty="0">
                <a:effectLst/>
                <a:latin typeface="+mn-lt"/>
                <a:ea typeface="+mn-ea"/>
                <a:cs typeface="+mn-cs"/>
                <a:sym typeface="Helvetica Neue"/>
              </a:rPr>
              <a:t>Divide the participants into either four or six small groups (if more than 24 people, use six small groups).</a:t>
            </a:r>
          </a:p>
          <a:p>
            <a:r>
              <a:rPr lang="en-GB" sz="1400" b="1" noProof="0" dirty="0">
                <a:effectLst/>
                <a:latin typeface="+mn-lt"/>
                <a:ea typeface="+mn-ea"/>
                <a:cs typeface="+mn-cs"/>
                <a:sym typeface="Helvetica Neue"/>
              </a:rPr>
              <a:t>Step 2</a:t>
            </a:r>
            <a:r>
              <a:rPr lang="en-GB" sz="1400" noProof="0" dirty="0">
                <a:effectLst/>
                <a:latin typeface="+mn-lt"/>
                <a:ea typeface="+mn-ea"/>
                <a:cs typeface="+mn-cs"/>
                <a:sym typeface="Helvetica Neue"/>
              </a:rPr>
              <a:t>: Instruct participants to turn to page 282 in their Sphere Handbooks.</a:t>
            </a:r>
          </a:p>
          <a:p>
            <a:r>
              <a:rPr lang="en-GB" sz="1400" b="1" noProof="0" dirty="0">
                <a:effectLst/>
                <a:latin typeface="+mn-lt"/>
                <a:ea typeface="+mn-ea"/>
                <a:cs typeface="+mn-cs"/>
                <a:sym typeface="Helvetica Neue"/>
              </a:rPr>
              <a:t>Step 3:</a:t>
            </a:r>
            <a:r>
              <a:rPr lang="en-GB" sz="1400" noProof="0" dirty="0">
                <a:effectLst/>
                <a:latin typeface="+mn-lt"/>
                <a:ea typeface="+mn-ea"/>
                <a:cs typeface="+mn-cs"/>
                <a:sym typeface="Helvetica Neue"/>
              </a:rPr>
              <a:t> Hand out the printed copies of the </a:t>
            </a:r>
            <a:r>
              <a:rPr lang="en-GB" sz="1400" b="0" noProof="0" dirty="0">
                <a:effectLst/>
                <a:latin typeface="+mn-lt"/>
                <a:ea typeface="+mn-ea"/>
                <a:cs typeface="+mn-cs"/>
                <a:sym typeface="Helvetica Neue"/>
              </a:rPr>
              <a:t>file</a:t>
            </a:r>
            <a:r>
              <a:rPr lang="en-GB" sz="1400" b="1" noProof="0" dirty="0">
                <a:effectLst/>
                <a:latin typeface="+mn-lt"/>
                <a:ea typeface="+mn-ea"/>
                <a:cs typeface="+mn-cs"/>
                <a:sym typeface="Helvetica Neue"/>
              </a:rPr>
              <a:t> STP 9 Response Options Activity Sheet.docx</a:t>
            </a:r>
            <a:r>
              <a:rPr lang="en-GB" sz="1400" noProof="0" dirty="0">
                <a:effectLst/>
                <a:latin typeface="+mn-lt"/>
                <a:ea typeface="+mn-ea"/>
                <a:cs typeface="+mn-cs"/>
                <a:sym typeface="Helvetica Neue"/>
              </a:rPr>
              <a:t> (one copy per group).</a:t>
            </a:r>
          </a:p>
          <a:p>
            <a:r>
              <a:rPr lang="en-GB" sz="1400" b="1" noProof="0" dirty="0">
                <a:effectLst/>
                <a:latin typeface="+mn-lt"/>
                <a:ea typeface="+mn-ea"/>
                <a:cs typeface="+mn-cs"/>
                <a:sym typeface="Helvetica Neue"/>
              </a:rPr>
              <a:t>Step 4:</a:t>
            </a:r>
            <a:r>
              <a:rPr lang="en-GB" sz="1400" noProof="0" dirty="0">
                <a:effectLst/>
                <a:latin typeface="+mn-lt"/>
                <a:ea typeface="+mn-ea"/>
                <a:cs typeface="+mn-cs"/>
                <a:sym typeface="Helvetica Neue"/>
              </a:rPr>
              <a:t> Based on the number of groups, assign each group a range of shelter options to review (four groups will have six options each, or six groups will have four options each). For ease of reference, see the </a:t>
            </a:r>
            <a:r>
              <a:rPr lang="en-GB" sz="1400" b="1" noProof="0" dirty="0">
                <a:effectLst/>
                <a:latin typeface="+mn-lt"/>
                <a:ea typeface="+mn-ea"/>
                <a:cs typeface="+mn-cs"/>
                <a:sym typeface="Helvetica Neue"/>
              </a:rPr>
              <a:t>group option table </a:t>
            </a:r>
            <a:r>
              <a:rPr lang="en-GB" sz="1400" b="0" noProof="0" dirty="0">
                <a:effectLst/>
                <a:latin typeface="+mn-lt"/>
                <a:ea typeface="+mn-ea"/>
                <a:cs typeface="+mn-cs"/>
                <a:sym typeface="Helvetica Neue"/>
              </a:rPr>
              <a:t>on the participant handout.</a:t>
            </a:r>
          </a:p>
          <a:p>
            <a:r>
              <a:rPr lang="en-GB" sz="1400" b="1" noProof="0" dirty="0">
                <a:effectLst/>
                <a:latin typeface="+mn-lt"/>
                <a:ea typeface="+mn-ea"/>
                <a:cs typeface="+mn-cs"/>
                <a:sym typeface="Helvetica Neue"/>
              </a:rPr>
              <a:t>Step 5:</a:t>
            </a:r>
            <a:r>
              <a:rPr lang="en-GB" sz="1400" noProof="0" dirty="0">
                <a:effectLst/>
                <a:latin typeface="+mn-lt"/>
                <a:ea typeface="+mn-ea"/>
                <a:cs typeface="+mn-cs"/>
                <a:sym typeface="Helvetica Neue"/>
              </a:rPr>
              <a:t> Inform each group that they will need to designate both a </a:t>
            </a:r>
            <a:r>
              <a:rPr lang="en-GB" sz="1400" b="1" noProof="0" dirty="0">
                <a:effectLst/>
                <a:latin typeface="+mn-lt"/>
                <a:ea typeface="+mn-ea"/>
                <a:cs typeface="+mn-cs"/>
                <a:sym typeface="Helvetica Neue"/>
              </a:rPr>
              <a:t>facilitator</a:t>
            </a:r>
            <a:r>
              <a:rPr lang="en-GB" sz="1400" noProof="0" dirty="0">
                <a:effectLst/>
                <a:latin typeface="+mn-lt"/>
                <a:ea typeface="+mn-ea"/>
                <a:cs typeface="+mn-cs"/>
                <a:sym typeface="Helvetica Neue"/>
              </a:rPr>
              <a:t> and a </a:t>
            </a:r>
            <a:r>
              <a:rPr lang="en-GB" sz="1400" b="1" noProof="0" dirty="0">
                <a:effectLst/>
                <a:latin typeface="+mn-lt"/>
                <a:ea typeface="+mn-ea"/>
                <a:cs typeface="+mn-cs"/>
                <a:sym typeface="Helvetica Neue"/>
              </a:rPr>
              <a:t>presenter</a:t>
            </a:r>
            <a:r>
              <a:rPr lang="en-GB" sz="1400" noProof="0" dirty="0">
                <a:effectLst/>
                <a:latin typeface="+mn-lt"/>
                <a:ea typeface="+mn-ea"/>
                <a:cs typeface="+mn-cs"/>
                <a:sym typeface="Helvetica Neue"/>
              </a:rPr>
              <a:t> for their group.   </a:t>
            </a:r>
          </a:p>
          <a:p>
            <a:r>
              <a:rPr lang="en-GB" sz="1400" b="1" noProof="0" dirty="0">
                <a:effectLst/>
                <a:latin typeface="+mn-lt"/>
                <a:ea typeface="+mn-ea"/>
                <a:cs typeface="+mn-cs"/>
                <a:sym typeface="Helvetica Neue"/>
              </a:rPr>
              <a:t>Step 6:</a:t>
            </a:r>
            <a:r>
              <a:rPr lang="en-GB" sz="1400" noProof="0" dirty="0">
                <a:effectLst/>
                <a:latin typeface="+mn-lt"/>
                <a:ea typeface="+mn-ea"/>
                <a:cs typeface="+mn-cs"/>
                <a:sym typeface="Helvetica Neue"/>
              </a:rPr>
              <a:t> Ask for a volunteer to read the instructions to the entire training group, and to then begin work immediately. </a:t>
            </a:r>
          </a:p>
          <a:p>
            <a:endParaRPr lang="en-GB" sz="1400" noProof="0" dirty="0">
              <a:effectLst/>
              <a:latin typeface="+mn-lt"/>
              <a:ea typeface="+mn-ea"/>
              <a:cs typeface="+mn-cs"/>
              <a:sym typeface="Helvetica Neue"/>
            </a:endParaRPr>
          </a:p>
          <a:p>
            <a:r>
              <a:rPr lang="en-GB" sz="1400" noProof="0" dirty="0">
                <a:effectLst/>
                <a:latin typeface="+mn-lt"/>
                <a:ea typeface="+mn-ea"/>
                <a:cs typeface="+mn-cs"/>
                <a:sym typeface="Helvetica Neue"/>
              </a:rPr>
              <a:t>Total time for the group work is 15 minutes – with a further 15 minutes for the debrief.</a:t>
            </a:r>
          </a:p>
          <a:p>
            <a:endParaRPr lang="en-GB" sz="1400" noProof="0" dirty="0">
              <a:effectLst/>
              <a:latin typeface="+mn-lt"/>
              <a:ea typeface="+mn-ea"/>
              <a:cs typeface="+mn-cs"/>
              <a:sym typeface="Helvetica Neue"/>
            </a:endParaRPr>
          </a:p>
          <a:p>
            <a:r>
              <a:rPr lang="en-GB" sz="1400" b="1" noProof="0" dirty="0"/>
              <a:t>Debrief: </a:t>
            </a:r>
          </a:p>
          <a:p>
            <a:r>
              <a:rPr lang="en-GB" sz="1400" b="0" noProof="0" dirty="0"/>
              <a:t>Ask each group in turn to present their option including why they chose it. Clarify answers as needed so they are understood by everyone.</a:t>
            </a:r>
          </a:p>
        </p:txBody>
      </p:sp>
    </p:spTree>
    <p:extLst>
      <p:ext uri="{BB962C8B-B14F-4D97-AF65-F5344CB8AC3E}">
        <p14:creationId xmlns:p14="http://schemas.microsoft.com/office/powerpoint/2010/main" val="16646224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1" noProof="0" dirty="0"/>
              <a:t>Closing summary:</a:t>
            </a:r>
          </a:p>
          <a:p>
            <a:r>
              <a:rPr lang="en-GB" sz="1400" b="0" noProof="0" dirty="0"/>
              <a:t>There is no “one-size-fits-all” solution to shelter programming. Each option has its proper place and best use, as well as shortcomings in other contexts. Remember that while Sphere guidance provides standards, actions, indicators, and advice on what should be achieved, the question of which solution or response strategy to use rests with those on the ground. This decision is based on assessment and input from people affected.</a:t>
            </a:r>
          </a:p>
        </p:txBody>
      </p:sp>
    </p:spTree>
    <p:extLst>
      <p:ext uri="{BB962C8B-B14F-4D97-AF65-F5344CB8AC3E}">
        <p14:creationId xmlns:p14="http://schemas.microsoft.com/office/powerpoint/2010/main" val="25502228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Thank everyone for their inputs and close the session.</a:t>
            </a:r>
          </a:p>
        </p:txBody>
      </p:sp>
    </p:spTree>
    <p:extLst>
      <p:ext uri="{BB962C8B-B14F-4D97-AF65-F5344CB8AC3E}">
        <p14:creationId xmlns:p14="http://schemas.microsoft.com/office/powerpoint/2010/main" val="1474344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Ask the question and have participants contribute answers in a quick brainstorm in plenary. Allow about 2 minutes for the group to answer with as many responses as possible. Write key points to the flipchart. You will come back to this in a moment, so keep it handy.</a:t>
            </a:r>
          </a:p>
        </p:txBody>
      </p:sp>
    </p:spTree>
    <p:extLst>
      <p:ext uri="{BB962C8B-B14F-4D97-AF65-F5344CB8AC3E}">
        <p14:creationId xmlns:p14="http://schemas.microsoft.com/office/powerpoint/2010/main" val="677175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Point out which of these aspects the participants identified in the quick brainstorm exercise and take a moment to highlight any elements that they did not list, taking the time to read the descriptions below each of the headings. Refer participants to the diagram which is taken from page 241 of the Sphere Handbook. The important point is that shelter, like the other technical sectors, is not a stand-alone aspect of humanitarian response; it overlaps and affects all other areas of response, and they in turn affect it.</a:t>
            </a:r>
          </a:p>
        </p:txBody>
      </p:sp>
    </p:spTree>
    <p:extLst>
      <p:ext uri="{BB962C8B-B14F-4D97-AF65-F5344CB8AC3E}">
        <p14:creationId xmlns:p14="http://schemas.microsoft.com/office/powerpoint/2010/main" val="1453352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Explain that the next part of the session is based on the analysis of a short video prepared by CRS (Catholic Relief Services). It provides an example from the Philippines as well as an overview of its approach to shelter programming globally. Ask participants to write down these questions and take notes while watching the video to answer them afterwards.</a:t>
            </a:r>
          </a:p>
          <a:p>
            <a:endParaRPr lang="en-GB" sz="1400" noProof="0" dirty="0"/>
          </a:p>
          <a:p>
            <a:r>
              <a:rPr lang="en-GB" sz="1400" b="1" noProof="0" dirty="0"/>
              <a:t>Exercise timetable:</a:t>
            </a:r>
          </a:p>
          <a:p>
            <a:r>
              <a:rPr lang="en-GB" sz="1400" noProof="0" dirty="0"/>
              <a:t>Instructions                   </a:t>
            </a:r>
            <a:r>
              <a:rPr lang="en-GB" sz="1400" b="1" noProof="0" dirty="0"/>
              <a:t>–</a:t>
            </a:r>
            <a:r>
              <a:rPr lang="en-GB" sz="1400" noProof="0" dirty="0"/>
              <a:t> 4 mins</a:t>
            </a:r>
          </a:p>
          <a:p>
            <a:r>
              <a:rPr lang="en-GB" sz="1400" noProof="0" dirty="0"/>
              <a:t>Video                            </a:t>
            </a:r>
            <a:r>
              <a:rPr lang="en-GB" sz="1400" b="1" noProof="0" dirty="0"/>
              <a:t>–</a:t>
            </a:r>
            <a:r>
              <a:rPr lang="en-GB" sz="1400" noProof="0" dirty="0"/>
              <a:t> 6 mins</a:t>
            </a:r>
          </a:p>
          <a:p>
            <a:r>
              <a:rPr lang="en-GB" sz="1400" noProof="0" dirty="0"/>
              <a:t>Debriefing and summary  </a:t>
            </a:r>
            <a:r>
              <a:rPr lang="en-GB" sz="1400" b="1" noProof="0" dirty="0"/>
              <a:t>–</a:t>
            </a:r>
            <a:r>
              <a:rPr lang="en-GB" sz="1400" noProof="0" dirty="0"/>
              <a:t> 10 mins</a:t>
            </a:r>
          </a:p>
          <a:p>
            <a:r>
              <a:rPr lang="en-GB" sz="1400" b="1" noProof="0" dirty="0"/>
              <a:t>Total – 20 mins</a:t>
            </a:r>
          </a:p>
          <a:p>
            <a:endParaRPr lang="en-US" sz="1400" dirty="0"/>
          </a:p>
        </p:txBody>
      </p:sp>
    </p:spTree>
    <p:extLst>
      <p:ext uri="{BB962C8B-B14F-4D97-AF65-F5344CB8AC3E}">
        <p14:creationId xmlns:p14="http://schemas.microsoft.com/office/powerpoint/2010/main" val="2665092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Click on the image on the screen to play the embedded video.</a:t>
            </a:r>
          </a:p>
          <a:p>
            <a:pPr marL="0" marR="0" lvl="0" indent="0" defTabSz="457200" eaLnBrk="1" fontAlgn="auto" latinLnBrk="0" hangingPunct="1">
              <a:lnSpc>
                <a:spcPct val="117999"/>
              </a:lnSpc>
              <a:spcBef>
                <a:spcPts val="0"/>
              </a:spcBef>
              <a:spcAft>
                <a:spcPts val="0"/>
              </a:spcAft>
              <a:buClrTx/>
              <a:buSzTx/>
              <a:buFontTx/>
              <a:buNone/>
              <a:tabLst/>
              <a:defRPr/>
            </a:pPr>
            <a:endParaRPr lang="en-US" sz="1400" dirty="0"/>
          </a:p>
          <a:p>
            <a:pPr marL="0" marR="0" lvl="0" indent="0" defTabSz="457200" eaLnBrk="1" fontAlgn="auto" latinLnBrk="0" hangingPunct="1">
              <a:lnSpc>
                <a:spcPct val="117999"/>
              </a:lnSpc>
              <a:spcBef>
                <a:spcPts val="0"/>
              </a:spcBef>
              <a:spcAft>
                <a:spcPts val="0"/>
              </a:spcAft>
              <a:buClrTx/>
              <a:buSzTx/>
              <a:buFontTx/>
              <a:buNone/>
              <a:tabLst/>
              <a:defRPr/>
            </a:pPr>
            <a:r>
              <a:rPr lang="en-GB" sz="1400" dirty="0"/>
              <a:t>Click “cc” in the video to view subtitles.</a:t>
            </a:r>
            <a:endParaRPr lang="en-US" sz="1400" dirty="0"/>
          </a:p>
          <a:p>
            <a:pPr marL="0" marR="0" lvl="0" indent="0" defTabSz="457200" eaLnBrk="1" fontAlgn="auto" latinLnBrk="0" hangingPunct="1">
              <a:lnSpc>
                <a:spcPct val="117999"/>
              </a:lnSpc>
              <a:spcBef>
                <a:spcPts val="0"/>
              </a:spcBef>
              <a:spcAft>
                <a:spcPts val="0"/>
              </a:spcAft>
              <a:buClrTx/>
              <a:buSzTx/>
              <a:buFontTx/>
              <a:buNone/>
              <a:tabLst/>
              <a:defRPr/>
            </a:pPr>
            <a:endParaRPr lang="en-US" sz="1400" dirty="0"/>
          </a:p>
          <a:p>
            <a:r>
              <a:rPr lang="en-US" sz="1400" dirty="0"/>
              <a:t>YouTube: </a:t>
            </a:r>
            <a:r>
              <a:rPr lang="en-US" sz="1400" dirty="0">
                <a:hlinkClick r:id="rId3"/>
              </a:rPr>
              <a:t>https://www.youtube.com/watch?v=N53yd-HsGDk</a:t>
            </a:r>
            <a:endParaRPr lang="en-US" sz="1400" dirty="0"/>
          </a:p>
          <a:p>
            <a:endParaRPr lang="en-US" sz="1400" dirty="0"/>
          </a:p>
          <a:p>
            <a:r>
              <a:rPr lang="en-US" sz="1400" dirty="0"/>
              <a:t>NOTE: Seki Hirano, who appears in this video, is one of the lead chapter authors for the Shelter and Settlement chapter in the 2018 Sphere Handbook.</a:t>
            </a:r>
          </a:p>
          <a:p>
            <a:endParaRPr lang="en-US" sz="1400" dirty="0"/>
          </a:p>
        </p:txBody>
      </p:sp>
    </p:spTree>
    <p:extLst>
      <p:ext uri="{BB962C8B-B14F-4D97-AF65-F5344CB8AC3E}">
        <p14:creationId xmlns:p14="http://schemas.microsoft.com/office/powerpoint/2010/main" val="804354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Remind the participants of the questions they are to answer on the slide. Use a flip chart to record their answers and to debrief the questions in plenary. This is based on individual responses from the plenary, not separate group discussions at each table. Ask each question in turn, calling on volunteers to answer. Facilitate a short discussion on each. </a:t>
            </a:r>
          </a:p>
          <a:p>
            <a:endParaRPr lang="en-GB" sz="1400" noProof="0" dirty="0"/>
          </a:p>
          <a:p>
            <a:r>
              <a:rPr lang="en-GB" sz="1400" b="1" noProof="0" dirty="0"/>
              <a:t>Facilitator's answer sheet and discussion tips:</a:t>
            </a:r>
          </a:p>
          <a:p>
            <a:endParaRPr lang="en-GB" sz="1400" noProof="0" dirty="0"/>
          </a:p>
          <a:p>
            <a:pPr marL="457200" indent="-457200">
              <a:buAutoNum type="arabicPeriod"/>
            </a:pPr>
            <a:r>
              <a:rPr lang="en-GB" sz="1400" noProof="0" dirty="0"/>
              <a:t>The two overarching goals of the CRS rapid response and recovery cycle were – </a:t>
            </a:r>
            <a:r>
              <a:rPr lang="en-GB" sz="1400" b="1" noProof="0" dirty="0"/>
              <a:t>1. protecting lives, and 2. rebuilding lives. </a:t>
            </a:r>
            <a:r>
              <a:rPr lang="en-GB" sz="1400" noProof="0" dirty="0"/>
              <a:t>Note that this can also be seen as 1. immediate life-saving emergency response (also relates to protection), and 2. the longer-term response (also relates to dignity).</a:t>
            </a:r>
          </a:p>
          <a:p>
            <a:pPr marL="457200" indent="-457200">
              <a:buAutoNum type="arabicPeriod"/>
            </a:pPr>
            <a:endParaRPr lang="en-GB" sz="1400" noProof="0" dirty="0"/>
          </a:p>
          <a:p>
            <a:pPr marL="457200" indent="-457200">
              <a:buAutoNum type="arabicPeriod"/>
            </a:pPr>
            <a:r>
              <a:rPr lang="en-GB" sz="1400" noProof="0" dirty="0"/>
              <a:t>Record the answers given by the participants for question 2 on a flip chart. This will likely be a wide-ranging list of concepts, terms, and actual principles and priorities. List each and verify the meaning of the answers where needed. Likely answers will include: </a:t>
            </a:r>
            <a:r>
              <a:rPr lang="en-GB" sz="1400" b="1" i="1" noProof="0" dirty="0"/>
              <a:t>“emergency response, reconstruction, community-based, market-based, resettlement, in-kind contribution, technical assistance, resilient, culturally appropriate, safe and durable, integrated</a:t>
            </a:r>
            <a:r>
              <a:rPr lang="en-GB" sz="1400" b="1" noProof="0" dirty="0"/>
              <a:t>”</a:t>
            </a:r>
            <a:r>
              <a:rPr lang="en-GB" sz="1400" noProof="0" dirty="0"/>
              <a:t>. On the flip chart, record as many of these topics as the participants can provide in about 5 minutes, prompting them with “What else did you see?” Or “what else did they talk about in the video?” </a:t>
            </a:r>
          </a:p>
          <a:p>
            <a:pPr marL="457200" indent="-457200">
              <a:buAutoNum type="arabicPeriod"/>
            </a:pPr>
            <a:endParaRPr lang="en-GB" sz="1400" noProof="0" dirty="0"/>
          </a:p>
          <a:p>
            <a:pPr marL="457200" indent="-457200">
              <a:buAutoNum type="arabicPeriod"/>
            </a:pPr>
            <a:r>
              <a:rPr lang="en-GB" sz="1400" noProof="0" dirty="0"/>
              <a:t>Once all these are listed and briefly clarified, ask the group which of the topics listed fall into which of the two goals above (protecting lives and rebuilding lives). Use two different coloured markers to circle the topics that are more emergency shelter assistance and those that are more toward establishing durable solutions. If participants are unclear of the difference, play the video from minutes 2:50 to 3:10 (stop the video after the words “tools and living supplies”), then identify the topics that are considered the most basic yet vital life-saving care, providing basic protection from the elements. </a:t>
            </a:r>
          </a:p>
          <a:p>
            <a:pPr marL="0" indent="0">
              <a:buNone/>
            </a:pPr>
            <a:endParaRPr lang="en-US" sz="1400" dirty="0"/>
          </a:p>
        </p:txBody>
      </p:sp>
    </p:spTree>
    <p:extLst>
      <p:ext uri="{BB962C8B-B14F-4D97-AF65-F5344CB8AC3E}">
        <p14:creationId xmlns:p14="http://schemas.microsoft.com/office/powerpoint/2010/main" val="3192864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slide is a quick summary of what has been covered so far. Note the last point – that all responses should be based on context – means that a thorough assessment must be done in every instance. Direct the participants to refer to the shelter and settlement assessment checklist on pages 274–277. </a:t>
            </a:r>
          </a:p>
        </p:txBody>
      </p:sp>
    </p:spTree>
    <p:extLst>
      <p:ext uri="{BB962C8B-B14F-4D97-AF65-F5344CB8AC3E}">
        <p14:creationId xmlns:p14="http://schemas.microsoft.com/office/powerpoint/2010/main" val="568165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GB" sz="1400" noProof="0" dirty="0"/>
              <a:t>Explain that the next part of the session is a summary of the Sphere Minimum Standards for shelter and settlement and some of the key indicators, rather than a detailed exploration of each of them. Note that those sections highlighted do not represent the most important or priority areas, but rather those that can be visually illustrated in a clear way for a non-technical audience, and some that you are most likely to see referenced or cited in reports and proposals.</a:t>
            </a:r>
          </a:p>
          <a:p>
            <a:endParaRPr lang="en-GB" sz="1400" b="1" noProof="0" dirty="0">
              <a:solidFill>
                <a:srgbClr val="00B297"/>
              </a:solidFill>
            </a:endParaRPr>
          </a:p>
          <a:p>
            <a:endParaRPr lang="en-US" sz="1400" dirty="0"/>
          </a:p>
        </p:txBody>
      </p:sp>
    </p:spTree>
    <p:extLst>
      <p:ext uri="{BB962C8B-B14F-4D97-AF65-F5344CB8AC3E}">
        <p14:creationId xmlns:p14="http://schemas.microsoft.com/office/powerpoint/2010/main" val="36094107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p:nvPr>
        </p:nvSpPr>
        <p:spPr>
          <a:xfrm>
            <a:off x="7120322" y="1148760"/>
            <a:ext cx="7450169" cy="1190673"/>
          </a:xfrm>
          <a:prstGeom prst="rect">
            <a:avLst/>
          </a:prstGeom>
        </p:spPr>
        <p:txBody>
          <a:bodyPr anchor="t"/>
          <a:lstStyle>
            <a:lvl1pPr algn="l">
              <a:defRPr sz="8000" cap="all">
                <a:solidFill>
                  <a:srgbClr val="000000"/>
                </a:solidFill>
                <a:latin typeface="Open Sans Light"/>
                <a:ea typeface="Open Sans Light"/>
                <a:cs typeface="Open Sans Light"/>
                <a:sym typeface="Open Sans Light"/>
              </a:defRPr>
            </a:lvl1pPr>
          </a:lstStyle>
          <a:p>
            <a:r>
              <a:rPr dirty="0"/>
              <a:t>Title Text</a:t>
            </a:r>
          </a:p>
        </p:txBody>
      </p:sp>
      <p:pic>
        <p:nvPicPr>
          <p:cNvPr id="16" name="pasted-image.pdf" descr="pasted-image.pdf"/>
          <p:cNvPicPr>
            <a:picLocks noChangeAspect="1"/>
          </p:cNvPicPr>
          <p:nvPr/>
        </p:nvPicPr>
        <p:blipFill>
          <a:blip r:embed="rId2">
            <a:extLst/>
          </a:blip>
          <a:stretch>
            <a:fillRect/>
          </a:stretch>
        </p:blipFill>
        <p:spPr>
          <a:xfrm>
            <a:off x="6784933" y="723543"/>
            <a:ext cx="139006" cy="1405298"/>
          </a:xfrm>
          <a:prstGeom prst="rect">
            <a:avLst/>
          </a:prstGeom>
          <a:ln w="12700">
            <a:miter lim="400000"/>
          </a:ln>
        </p:spPr>
      </p:pic>
      <p:sp>
        <p:nvSpPr>
          <p:cNvPr id="18"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pic>
        <p:nvPicPr>
          <p:cNvPr id="7" name="pasted-image.pdf" descr="pasted-image.pdf">
            <a:extLst>
              <a:ext uri="{FF2B5EF4-FFF2-40B4-BE49-F238E27FC236}">
                <a16:creationId xmlns:a16="http://schemas.microsoft.com/office/drawing/2014/main" id="{043A524B-843B-493A-AF6F-A1C24B07C97E}"/>
              </a:ext>
            </a:extLst>
          </p:cNvPr>
          <p:cNvPicPr>
            <a:picLocks noChangeAspect="1"/>
          </p:cNvPicPr>
          <p:nvPr userDrawn="1"/>
        </p:nvPicPr>
        <p:blipFill>
          <a:blip r:embed="rId3">
            <a:extLst/>
          </a:blip>
          <a:stretch>
            <a:fillRect/>
          </a:stretch>
        </p:blipFill>
        <p:spPr>
          <a:xfrm>
            <a:off x="476628" y="369044"/>
            <a:ext cx="5870575" cy="2513867"/>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392704" y="70423"/>
            <a:ext cx="13953493" cy="1130300"/>
          </a:xfrm>
          <a:prstGeom prst="rect">
            <a:avLst/>
          </a:prstGeom>
        </p:spPr>
        <p:txBody>
          <a:bodyPr anchor="t"/>
          <a:lstStyle/>
          <a:p>
            <a:r>
              <a:rPr dirty="0"/>
              <a:t>Title Text</a:t>
            </a:r>
          </a:p>
        </p:txBody>
      </p:sp>
      <p:sp>
        <p:nvSpPr>
          <p:cNvPr id="26" name="Body Level One…"/>
          <p:cNvSpPr txBox="1">
            <a:spLocks noGrp="1"/>
          </p:cNvSpPr>
          <p:nvPr>
            <p:ph type="body" sz="half" idx="1"/>
          </p:nvPr>
        </p:nvSpPr>
        <p:spPr>
          <a:xfrm>
            <a:off x="1231991" y="1200723"/>
            <a:ext cx="13953493" cy="4831360"/>
          </a:xfrm>
          <a:prstGeom prst="rect">
            <a:avLst/>
          </a:prstGeom>
        </p:spPr>
        <p:txBody>
          <a:bodyPr anchor="t"/>
          <a:lstStyle>
            <a:lvl1pPr marL="0" indent="0" algn="l">
              <a:buSzTx/>
              <a:buNone/>
              <a:defRPr/>
            </a:lvl1pPr>
            <a:lvl2pPr marL="0" indent="0" algn="l">
              <a:buSzTx/>
              <a:buNone/>
              <a:defRPr/>
            </a:lvl2pPr>
            <a:lvl3pPr marL="0" indent="0" algn="l">
              <a:buSzTx/>
              <a:buNone/>
              <a:defRPr/>
            </a:lvl3pPr>
            <a:lvl4pPr marL="0" indent="0" algn="l">
              <a:buSzTx/>
              <a:buNone/>
              <a:defRPr/>
            </a:lvl4pPr>
            <a:lvl5pPr marL="0" indent="0" algn="l">
              <a:buSzTx/>
              <a:buNone/>
              <a:defRPr/>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EE5E75-E4E7-46C0-B2F7-607B74EAFE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71" y="-7099"/>
            <a:ext cx="6316089" cy="9760699"/>
          </a:xfrm>
          <a:prstGeom prst="rect">
            <a:avLst/>
          </a:prstGeom>
        </p:spPr>
      </p:pic>
      <p:sp>
        <p:nvSpPr>
          <p:cNvPr id="35" name="Title Text"/>
          <p:cNvSpPr txBox="1">
            <a:spLocks noGrp="1"/>
          </p:cNvSpPr>
          <p:nvPr>
            <p:ph type="title"/>
          </p:nvPr>
        </p:nvSpPr>
        <p:spPr>
          <a:xfrm>
            <a:off x="6361565" y="1638300"/>
            <a:ext cx="9285313" cy="1130300"/>
          </a:xfrm>
          <a:prstGeom prst="rect">
            <a:avLst/>
          </a:prstGeom>
        </p:spPr>
        <p:txBody>
          <a:bodyPr anchor="t"/>
          <a:lstStyle>
            <a:lvl1pPr>
              <a:defRPr>
                <a:solidFill>
                  <a:schemeClr val="tx2">
                    <a:lumMod val="50000"/>
                  </a:schemeClr>
                </a:solidFill>
              </a:defRPr>
            </a:lvl1pPr>
          </a:lstStyle>
          <a:p>
            <a:r>
              <a:t>Title Text</a:t>
            </a:r>
          </a:p>
        </p:txBody>
      </p:sp>
      <p:sp>
        <p:nvSpPr>
          <p:cNvPr id="36" name="Body Level One…"/>
          <p:cNvSpPr txBox="1">
            <a:spLocks noGrp="1"/>
          </p:cNvSpPr>
          <p:nvPr>
            <p:ph type="body" sz="half" idx="1"/>
          </p:nvPr>
        </p:nvSpPr>
        <p:spPr>
          <a:xfrm>
            <a:off x="6667513" y="3302296"/>
            <a:ext cx="9518732" cy="4831360"/>
          </a:xfrm>
          <a:prstGeom prst="rect">
            <a:avLst/>
          </a:prstGeom>
        </p:spPr>
        <p:txBody>
          <a:bodyPr anchor="t"/>
          <a:lstStyle>
            <a:lvl1pPr marL="571500" indent="-571500">
              <a:buSzTx/>
              <a:buFont typeface="Arial" panose="020B0604020202020204" pitchFamily="34" charset="0"/>
              <a:buChar char="•"/>
              <a:defRPr>
                <a:solidFill>
                  <a:schemeClr val="tx2">
                    <a:lumMod val="50000"/>
                  </a:schemeClr>
                </a:solidFill>
              </a:defRPr>
            </a:lvl1pPr>
            <a:lvl2pPr marL="571500" indent="-571500">
              <a:buSzTx/>
              <a:buFont typeface="Arial" panose="020B0604020202020204" pitchFamily="34" charset="0"/>
              <a:buChar char="•"/>
              <a:defRPr>
                <a:solidFill>
                  <a:schemeClr val="tx2">
                    <a:lumMod val="50000"/>
                  </a:schemeClr>
                </a:solidFill>
              </a:defRPr>
            </a:lvl2pPr>
            <a:lvl3pPr marL="571500" indent="-571500">
              <a:buSzTx/>
              <a:buFont typeface="Arial" panose="020B0604020202020204" pitchFamily="34" charset="0"/>
              <a:buChar char="•"/>
              <a:defRPr>
                <a:solidFill>
                  <a:schemeClr val="tx2">
                    <a:lumMod val="50000"/>
                  </a:schemeClr>
                </a:solidFill>
              </a:defRPr>
            </a:lvl3pPr>
            <a:lvl4pPr marL="571500" indent="-571500">
              <a:buSzTx/>
              <a:buFont typeface="Arial" panose="020B0604020202020204" pitchFamily="34" charset="0"/>
              <a:buChar char="•"/>
              <a:defRPr>
                <a:solidFill>
                  <a:schemeClr val="tx2">
                    <a:lumMod val="50000"/>
                  </a:schemeClr>
                </a:solidFill>
              </a:defRPr>
            </a:lvl4pPr>
            <a:lvl5pPr marL="571500" indent="-571500">
              <a:buSzTx/>
              <a:buFont typeface="Arial" panose="020B0604020202020204" pitchFamily="34" charset="0"/>
              <a:buChar char="•"/>
              <a:defRPr>
                <a:solidFill>
                  <a:schemeClr val="tx2">
                    <a:lumMod val="50000"/>
                  </a:schemeClr>
                </a:solidFill>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pic>
        <p:nvPicPr>
          <p:cNvPr id="37" name="pasted-image.pdf" descr="pasted-image.pdf"/>
          <p:cNvPicPr>
            <a:picLocks noChangeAspect="1"/>
          </p:cNvPicPr>
          <p:nvPr userDrawn="1"/>
        </p:nvPicPr>
        <p:blipFill>
          <a:blip r:embed="rId3">
            <a:extLst/>
          </a:blip>
          <a:stretch>
            <a:fillRect/>
          </a:stretch>
        </p:blipFill>
        <p:spPr>
          <a:xfrm>
            <a:off x="3207552" y="8668092"/>
            <a:ext cx="66421" cy="406402"/>
          </a:xfrm>
          <a:prstGeom prst="rect">
            <a:avLst/>
          </a:prstGeom>
          <a:ln w="12700">
            <a:miter lim="400000"/>
          </a:ln>
        </p:spPr>
      </p:pic>
      <p:sp>
        <p:nvSpPr>
          <p:cNvPr id="38" name="Page"/>
          <p:cNvSpPr txBox="1"/>
          <p:nvPr userDrawn="1"/>
        </p:nvSpPr>
        <p:spPr>
          <a:xfrm>
            <a:off x="3348259" y="8531021"/>
            <a:ext cx="801091" cy="424116"/>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867" dirty="0"/>
              <a:t>SLIDE</a:t>
            </a:r>
            <a:endParaRPr sz="1867" dirty="0"/>
          </a:p>
        </p:txBody>
      </p:sp>
      <p:pic>
        <p:nvPicPr>
          <p:cNvPr id="39" name="pasted-image.pdf" descr="pasted-image.pdf"/>
          <p:cNvPicPr>
            <a:picLocks noChangeAspect="1"/>
          </p:cNvPicPr>
          <p:nvPr/>
        </p:nvPicPr>
        <p:blipFill>
          <a:blip r:embed="rId4">
            <a:extLst/>
          </a:blip>
          <a:stretch>
            <a:fillRect/>
          </a:stretch>
        </p:blipFill>
        <p:spPr>
          <a:xfrm>
            <a:off x="522445" y="8489918"/>
            <a:ext cx="2443489" cy="1048626"/>
          </a:xfrm>
          <a:prstGeom prst="rect">
            <a:avLst/>
          </a:prstGeom>
          <a:ln w="12700">
            <a:miter lim="400000"/>
          </a:ln>
        </p:spPr>
      </p:pic>
      <p:sp>
        <p:nvSpPr>
          <p:cNvPr id="40" name="Slide Number"/>
          <p:cNvSpPr txBox="1">
            <a:spLocks noGrp="1"/>
          </p:cNvSpPr>
          <p:nvPr>
            <p:ph type="sldNum" sz="quarter" idx="2"/>
          </p:nvPr>
        </p:nvSpPr>
        <p:spPr>
          <a:xfrm>
            <a:off x="3359302" y="8806579"/>
            <a:ext cx="407163" cy="389915"/>
          </a:xfrm>
          <a:prstGeom prst="rect">
            <a:avLst/>
          </a:prstGeom>
        </p:spPr>
        <p:txBody>
          <a:bodyPr/>
          <a:lstStyle>
            <a:lvl1pPr>
              <a:defRPr b="1">
                <a:solidFill>
                  <a:schemeClr val="bg1"/>
                </a:solidFill>
              </a:defRPr>
            </a:lvl1pPr>
          </a:lstStyle>
          <a:p>
            <a:fld id="{86CB4B4D-7CA3-9044-876B-883B54F8677D}" type="slidenum">
              <a:rPr lang="en-US" smtClean="0"/>
              <a:pPr/>
              <a:t>‹#›</a:t>
            </a:fld>
            <a:endParaRPr lang="en-US" dirty="0"/>
          </a:p>
        </p:txBody>
      </p:sp>
      <p:sp>
        <p:nvSpPr>
          <p:cNvPr id="10" name="TextBox 9">
            <a:extLst>
              <a:ext uri="{FF2B5EF4-FFF2-40B4-BE49-F238E27FC236}">
                <a16:creationId xmlns:a16="http://schemas.microsoft.com/office/drawing/2014/main" id="{8A22E215-9954-4806-9D9A-1A1420963F8F}"/>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 objectives</a:t>
            </a:r>
          </a:p>
        </p:txBody>
      </p:sp>
      <p:sp>
        <p:nvSpPr>
          <p:cNvPr id="11" name="Oval 10">
            <a:extLst>
              <a:ext uri="{FF2B5EF4-FFF2-40B4-BE49-F238E27FC236}">
                <a16:creationId xmlns:a16="http://schemas.microsoft.com/office/drawing/2014/main" id="{BA8CD374-DE7D-43EA-9F94-1DD0DF2811CA}"/>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373BD401-B204-477D-A258-15956F87BFBD}"/>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665F1934-5DEE-4B6F-82A1-91C94ED66EC1}"/>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603988E4-17E3-4E17-A8A9-FA733984BEF0}"/>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7D045646-DD89-4624-8E95-9D8CB247E220}"/>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6" name="Oval 15">
            <a:extLst>
              <a:ext uri="{FF2B5EF4-FFF2-40B4-BE49-F238E27FC236}">
                <a16:creationId xmlns:a16="http://schemas.microsoft.com/office/drawing/2014/main" id="{8ACE747F-5601-408E-A284-04E991B5B0CB}"/>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EAE39682-91C7-46FF-A65B-27005750B901}"/>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892AB23-FC02-44D7-8FF0-02B234D00C47}"/>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98FB21B8-E4AD-4633-83D1-A7C8732FDBF0}"/>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B664045A-1DB3-45FF-BEAE-03007B19879C}"/>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76E15AEC-65DB-4293-AE4E-9A0493FA6690}"/>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A40B9A37-74F8-4DA1-B76F-1B3F3D1ECFAC}"/>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3" name="Oval 22">
            <a:extLst>
              <a:ext uri="{FF2B5EF4-FFF2-40B4-BE49-F238E27FC236}">
                <a16:creationId xmlns:a16="http://schemas.microsoft.com/office/drawing/2014/main" id="{87C3606F-D2F7-4578-93CE-BE4BD279FB90}"/>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4" name="Oval 23">
            <a:extLst>
              <a:ext uri="{FF2B5EF4-FFF2-40B4-BE49-F238E27FC236}">
                <a16:creationId xmlns:a16="http://schemas.microsoft.com/office/drawing/2014/main" id="{B8882536-B02B-4BE7-95DB-754380B43616}"/>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ma14="http://schemas.microsoft.com/office/mac/drawingml/2011/main" xmlns="" val="1"/>
            </a:ext>
          </a:extLst>
        </p:spPr>
        <p:txBody>
          <a:bodyPr/>
          <a:lstStyle/>
          <a:p>
            <a:endParaRPr lang="en-US" dirty="0"/>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defRPr>
                <a:solidFill>
                  <a:schemeClr val="tx2">
                    <a:lumMod val="50000"/>
                  </a:schemeClr>
                </a:solidFill>
              </a:defRPr>
            </a:lvl1pPr>
            <a:lvl2pPr marL="0" indent="0">
              <a:buSzTx/>
              <a:buNone/>
              <a:defRPr>
                <a:solidFill>
                  <a:schemeClr val="tx2">
                    <a:lumMod val="50000"/>
                  </a:schemeClr>
                </a:solidFill>
              </a:defRPr>
            </a:lvl2pPr>
            <a:lvl3pPr marL="0" indent="0">
              <a:buSzTx/>
              <a:buNone/>
              <a:defRPr>
                <a:solidFill>
                  <a:schemeClr val="tx2">
                    <a:lumMod val="50000"/>
                  </a:schemeClr>
                </a:solidFill>
              </a:defRPr>
            </a:lvl3pPr>
            <a:lvl4pPr marL="0" indent="0">
              <a:buSzTx/>
              <a:buNone/>
              <a:defRPr>
                <a:solidFill>
                  <a:schemeClr val="tx2">
                    <a:lumMod val="50000"/>
                  </a:schemeClr>
                </a:solidFill>
              </a:defRPr>
            </a:lvl4pPr>
            <a:lvl5pPr marL="0" indent="0">
              <a:buSzTx/>
              <a:buNone/>
              <a:defRPr>
                <a:solidFill>
                  <a:schemeClr val="tx2">
                    <a:lumMod val="50000"/>
                  </a:schemeClr>
                </a:solidFill>
              </a:defRPr>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extLst/>
          </a:blip>
          <a:stretch>
            <a:fillRect/>
          </a:stretch>
        </p:blipFill>
        <p:spPr>
          <a:xfrm>
            <a:off x="3721119" y="3557851"/>
            <a:ext cx="4836076" cy="2233349"/>
          </a:xfrm>
          <a:prstGeom prst="rect">
            <a:avLst/>
          </a:prstGeom>
          <a:ln w="12700">
            <a:miter lim="400000"/>
          </a:ln>
        </p:spPr>
      </p:pic>
      <p:pic>
        <p:nvPicPr>
          <p:cNvPr id="107" name="pasted-image.pdf" descr="pasted-image.pdf"/>
          <p:cNvPicPr>
            <a:picLocks noChangeAspect="1"/>
          </p:cNvPicPr>
          <p:nvPr/>
        </p:nvPicPr>
        <p:blipFill>
          <a:blip r:embed="rId3">
            <a:extLst/>
          </a:blip>
          <a:stretch>
            <a:fillRect/>
          </a:stretch>
        </p:blipFill>
        <p:spPr>
          <a:xfrm>
            <a:off x="9051524" y="3976666"/>
            <a:ext cx="117777" cy="1190673"/>
          </a:xfrm>
          <a:prstGeom prst="rect">
            <a:avLst/>
          </a:prstGeom>
          <a:ln w="12700">
            <a:miter lim="400000"/>
          </a:ln>
        </p:spPr>
      </p:pic>
      <p:sp>
        <p:nvSpPr>
          <p:cNvPr id="108" name="You"/>
          <p:cNvSpPr txBox="1"/>
          <p:nvPr/>
        </p:nvSpPr>
        <p:spPr>
          <a:xfrm>
            <a:off x="9663630" y="4366761"/>
            <a:ext cx="7082075" cy="1121678"/>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4800" cap="all">
                <a:solidFill>
                  <a:srgbClr val="00A585"/>
                </a:solidFill>
                <a:latin typeface="Open Sans Bold"/>
                <a:ea typeface="Open Sans Bold"/>
                <a:cs typeface="Open Sans Bold"/>
                <a:sym typeface="Open Sans Bold"/>
              </a:defRPr>
            </a:lvl1pPr>
          </a:lstStyle>
          <a:p>
            <a:r>
              <a:rPr sz="6400" dirty="0"/>
              <a:t>You</a:t>
            </a:r>
          </a:p>
        </p:txBody>
      </p:sp>
      <p:sp>
        <p:nvSpPr>
          <p:cNvPr id="109" name="Thank"/>
          <p:cNvSpPr txBox="1"/>
          <p:nvPr/>
        </p:nvSpPr>
        <p:spPr>
          <a:xfrm>
            <a:off x="9595893" y="3557851"/>
            <a:ext cx="7345475" cy="1367899"/>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6000" cap="all">
                <a:solidFill>
                  <a:srgbClr val="000000"/>
                </a:solidFill>
                <a:latin typeface="Open Sans Light"/>
                <a:ea typeface="Open Sans Light"/>
                <a:cs typeface="Open Sans Light"/>
                <a:sym typeface="Open Sans Light"/>
              </a:defRPr>
            </a:lvl1pPr>
          </a:lstStyle>
          <a:p>
            <a:r>
              <a:rPr sz="8000" dirty="0"/>
              <a:t>Thank</a:t>
            </a:r>
          </a:p>
        </p:txBody>
      </p:sp>
      <p:sp>
        <p:nvSpPr>
          <p:cNvPr id="110"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2" name="Title 1"/>
          <p:cNvSpPr>
            <a:spLocks noGrp="1"/>
          </p:cNvSpPr>
          <p:nvPr>
            <p:ph type="title"/>
          </p:nvPr>
        </p:nvSpPr>
        <p:spPr>
          <a:xfrm>
            <a:off x="867015" y="0"/>
            <a:ext cx="14563249" cy="1538503"/>
          </a:xfrm>
        </p:spPr>
        <p:txBody>
          <a:bodyPr anchor="ctr" anchorCtr="0">
            <a:noAutofit/>
          </a:bodyPr>
          <a:lstStyle>
            <a:lvl1pPr>
              <a:defRPr sz="3698"/>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Autofit/>
          </a:bodyPr>
          <a:lstStyle>
            <a:lvl1pPr>
              <a:buClr>
                <a:schemeClr val="tx2"/>
              </a:buClr>
              <a:defRPr sz="3129">
                <a:solidFill>
                  <a:srgbClr val="000000"/>
                </a:solidFill>
              </a:defRPr>
            </a:lvl1pPr>
            <a:lvl2pPr>
              <a:defRPr sz="3129">
                <a:solidFill>
                  <a:srgbClr val="000000"/>
                </a:solidFill>
              </a:defRPr>
            </a:lvl2pPr>
            <a:lvl3pPr>
              <a:defRPr sz="3129">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p:nvPr userDrawn="1"/>
        </p:nvCxnSpPr>
        <p:spPr>
          <a:xfrm>
            <a:off x="0" y="1504488"/>
            <a:ext cx="16858092"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867010" y="9074827"/>
            <a:ext cx="11514851" cy="519289"/>
          </a:xfrm>
          <a:prstGeom prst="rect">
            <a:avLst/>
          </a:prstGeom>
        </p:spPr>
        <p:txBody>
          <a:bodyPr vert="horz" lIns="91440" tIns="45720" rIns="91440" bIns="45720" rtlCol="0" anchor="ctr"/>
          <a:lstStyle>
            <a:lvl1pPr algn="l">
              <a:defRPr sz="1422">
                <a:solidFill>
                  <a:schemeClr val="bg1"/>
                </a:solidFill>
                <a:latin typeface="Tahoma"/>
                <a:cs typeface="Tahoma"/>
              </a:defRPr>
            </a:lvl1pPr>
          </a:lstStyle>
          <a:p>
            <a:r>
              <a:rPr lang="en-GB" dirty="0"/>
              <a:t>Module 16 – Sphere technical chapter on shelter, settlements and non-food items (NFIs)</a:t>
            </a:r>
          </a:p>
          <a:p>
            <a:r>
              <a:rPr lang="en-GB" dirty="0"/>
              <a:t>Sphere Training Package 2015</a:t>
            </a:r>
          </a:p>
        </p:txBody>
      </p:sp>
    </p:spTree>
    <p:extLst>
      <p:ext uri="{BB962C8B-B14F-4D97-AF65-F5344CB8AC3E}">
        <p14:creationId xmlns:p14="http://schemas.microsoft.com/office/powerpoint/2010/main" val="2857704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867016" y="0"/>
            <a:ext cx="14467565" cy="1538503"/>
          </a:xfrm>
        </p:spPr>
        <p:txBody>
          <a:bodyPr anchor="ctr" anchorCtr="0">
            <a:noAutofit/>
          </a:bodyPr>
          <a:lstStyle>
            <a:lvl1pPr>
              <a:defRPr sz="3698"/>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Autofit/>
          </a:bodyPr>
          <a:lstStyle>
            <a:lvl1pPr>
              <a:buClr>
                <a:schemeClr val="tx2"/>
              </a:buClr>
              <a:defRPr sz="3129">
                <a:solidFill>
                  <a:srgbClr val="000000"/>
                </a:solidFill>
              </a:defRPr>
            </a:lvl1pPr>
            <a:lvl2pPr>
              <a:defRPr sz="3129">
                <a:solidFill>
                  <a:srgbClr val="000000"/>
                </a:solidFill>
              </a:defRPr>
            </a:lvl2pPr>
            <a:lvl3pPr>
              <a:defRPr sz="3129">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p:nvPr userDrawn="1"/>
        </p:nvCxnSpPr>
        <p:spPr>
          <a:xfrm>
            <a:off x="0" y="1504488"/>
            <a:ext cx="16858092"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574093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396511" y="26900"/>
            <a:ext cx="14800185"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10">
            <a:extLst/>
          </a:blip>
          <a:stretch>
            <a:fillRect/>
          </a:stretch>
        </p:blipFill>
        <p:spPr>
          <a:xfrm>
            <a:off x="522445" y="8400288"/>
            <a:ext cx="2443489" cy="1072325"/>
          </a:xfrm>
          <a:prstGeom prst="rect">
            <a:avLst/>
          </a:prstGeom>
          <a:ln w="12700">
            <a:miter lim="400000"/>
          </a:ln>
        </p:spPr>
      </p:pic>
      <p:pic>
        <p:nvPicPr>
          <p:cNvPr id="5" name="pasted-image.pdf" descr="pasted-image.pdf"/>
          <p:cNvPicPr>
            <a:picLocks noChangeAspect="1"/>
          </p:cNvPicPr>
          <p:nvPr/>
        </p:nvPicPr>
        <p:blipFill>
          <a:blip r:embed="rId11">
            <a:extLst/>
          </a:blip>
          <a:stretch>
            <a:fillRect/>
          </a:stretch>
        </p:blipFill>
        <p:spPr>
          <a:xfrm>
            <a:off x="3153050" y="8675531"/>
            <a:ext cx="66421" cy="406402"/>
          </a:xfrm>
          <a:prstGeom prst="rect">
            <a:avLst/>
          </a:prstGeom>
          <a:ln w="12700">
            <a:miter lim="400000"/>
          </a:ln>
        </p:spPr>
      </p:pic>
      <p:sp>
        <p:nvSpPr>
          <p:cNvPr id="6" name="Page"/>
          <p:cNvSpPr txBox="1"/>
          <p:nvPr/>
        </p:nvSpPr>
        <p:spPr>
          <a:xfrm>
            <a:off x="3228148" y="8497501"/>
            <a:ext cx="801091" cy="424116"/>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867" dirty="0"/>
              <a:t>Slide</a:t>
            </a:r>
            <a:endParaRPr sz="1867" dirty="0"/>
          </a:p>
        </p:txBody>
      </p:sp>
      <p:sp>
        <p:nvSpPr>
          <p:cNvPr id="7" name="Slide Number"/>
          <p:cNvSpPr txBox="1">
            <a:spLocks noGrp="1"/>
          </p:cNvSpPr>
          <p:nvPr>
            <p:ph type="sldNum" sz="quarter" idx="2"/>
          </p:nvPr>
        </p:nvSpPr>
        <p:spPr>
          <a:xfrm>
            <a:off x="3386653" y="8785759"/>
            <a:ext cx="394339" cy="389915"/>
          </a:xfrm>
          <a:prstGeom prst="rect">
            <a:avLst/>
          </a:prstGeom>
          <a:ln w="12700">
            <a:miter lim="400000"/>
          </a:ln>
        </p:spPr>
        <p:txBody>
          <a:bodyPr wrap="none" lIns="50800" tIns="50800" rIns="50800" bIns="50800">
            <a:spAutoFit/>
          </a:bodyPr>
          <a:lstStyle>
            <a:lvl1pPr algn="l">
              <a:defRPr sz="1867">
                <a:solidFill>
                  <a:srgbClr val="00B297"/>
                </a:solidFill>
                <a:latin typeface="Open Sans Bold"/>
                <a:ea typeface="Open Sans Bold"/>
                <a:cs typeface="Open Sans Bold"/>
                <a:sym typeface="Open Sans Bold"/>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8" r:id="rId6"/>
    <p:sldLayoutId id="2147483659" r:id="rId7"/>
    <p:sldLayoutId id="2147483660" r:id="rId8"/>
  </p:sldLayoutIdLst>
  <p:transition spd="med"/>
  <p:hf hdr="0" ftr="0" dt="0"/>
  <p:txStyles>
    <p:title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rgbClr val="000000"/>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1pPr>
      <a:lvl2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2pPr>
      <a:lvl3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3pPr>
      <a:lvl4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4pPr>
      <a:lvl5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5pPr>
      <a:lvl6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6pPr>
      <a:lvl7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7pPr>
      <a:lvl8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8pPr>
      <a:lvl9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N53yd-HsGDk?feature=oembed" TargetMode="Externa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itle"/>
          <p:cNvSpPr txBox="1">
            <a:spLocks noGrp="1"/>
          </p:cNvSpPr>
          <p:nvPr>
            <p:ph type="title"/>
          </p:nvPr>
        </p:nvSpPr>
        <p:spPr>
          <a:xfrm>
            <a:off x="7078181" y="1065440"/>
            <a:ext cx="9794683" cy="1587612"/>
          </a:xfrm>
          <a:prstGeom prst="rect">
            <a:avLst/>
          </a:prstGeom>
        </p:spPr>
        <p:txBody>
          <a:bodyPr>
            <a:noAutofit/>
          </a:bodyPr>
          <a:lstStyle/>
          <a:p>
            <a:pPr defTabSz="521910">
              <a:defRPr sz="4000"/>
            </a:pPr>
            <a:r>
              <a:rPr lang="en-GB" sz="6000" noProof="0" dirty="0"/>
              <a:t>Shelter AND Settlement</a:t>
            </a:r>
          </a:p>
        </p:txBody>
      </p:sp>
      <p:pic>
        <p:nvPicPr>
          <p:cNvPr id="3" name="Picture 2" descr="A picture containing outdoor, sky, building, tree&#10;&#10;Description automatically generated">
            <a:extLst>
              <a:ext uri="{FF2B5EF4-FFF2-40B4-BE49-F238E27FC236}">
                <a16:creationId xmlns:a16="http://schemas.microsoft.com/office/drawing/2014/main" id="{81B55066-0C02-4D95-BAF4-2652E77B25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49511" y="2432123"/>
            <a:ext cx="11252361" cy="6256037"/>
          </a:xfrm>
          <a:prstGeom prst="rect">
            <a:avLst/>
          </a:prstGeom>
        </p:spPr>
      </p:pic>
      <p:sp>
        <p:nvSpPr>
          <p:cNvPr id="4" name="TextBox 3">
            <a:extLst>
              <a:ext uri="{FF2B5EF4-FFF2-40B4-BE49-F238E27FC236}">
                <a16:creationId xmlns:a16="http://schemas.microsoft.com/office/drawing/2014/main" id="{F58DBF48-45BC-40A9-BC09-8DBF0545B000}"/>
              </a:ext>
            </a:extLst>
          </p:cNvPr>
          <p:cNvSpPr txBox="1"/>
          <p:nvPr/>
        </p:nvSpPr>
        <p:spPr>
          <a:xfrm>
            <a:off x="11773278" y="8764360"/>
            <a:ext cx="2941510"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rPr>
              <a:t>Lutheran World Federation</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4B5A07D-7C44-4973-A0BD-BC80B21BF657}"/>
              </a:ext>
            </a:extLst>
          </p:cNvPr>
          <p:cNvSpPr txBox="1"/>
          <p:nvPr/>
        </p:nvSpPr>
        <p:spPr>
          <a:xfrm>
            <a:off x="9544154" y="7786992"/>
            <a:ext cx="6265342" cy="47192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400" b="1" dirty="0">
                <a:solidFill>
                  <a:schemeClr val="tx2"/>
                </a:solidFill>
              </a:rPr>
              <a:t>Overarching considerations</a:t>
            </a:r>
            <a:endParaRPr kumimoji="0" lang="en-US" sz="2400" b="1" i="0" u="none" strike="noStrike" cap="none" spc="0" normalizeH="0" baseline="0" dirty="0">
              <a:ln>
                <a:noFill/>
              </a:ln>
              <a:solidFill>
                <a:schemeClr val="tx2"/>
              </a:solidFill>
              <a:effectLst/>
              <a:uFillTx/>
              <a:sym typeface="Open Sans Regular"/>
            </a:endParaRPr>
          </a:p>
        </p:txBody>
      </p:sp>
      <p:sp>
        <p:nvSpPr>
          <p:cNvPr id="8" name="TextBox 7">
            <a:extLst>
              <a:ext uri="{FF2B5EF4-FFF2-40B4-BE49-F238E27FC236}">
                <a16:creationId xmlns:a16="http://schemas.microsoft.com/office/drawing/2014/main" id="{D81E74EB-48B7-434E-B081-1BF556B84DCF}"/>
              </a:ext>
            </a:extLst>
          </p:cNvPr>
          <p:cNvSpPr txBox="1"/>
          <p:nvPr/>
        </p:nvSpPr>
        <p:spPr>
          <a:xfrm>
            <a:off x="1386388" y="7787482"/>
            <a:ext cx="8123741" cy="471924"/>
          </a:xfrm>
          <a:prstGeom prst="rect">
            <a:avLst/>
          </a:prstGeom>
          <a:gradFill flip="none" rotWithShape="1">
            <a:gsLst>
              <a:gs pos="0">
                <a:srgbClr val="773CBE"/>
              </a:gs>
              <a:gs pos="100000">
                <a:schemeClr val="bg1"/>
              </a:gs>
            </a:gsLst>
            <a:lin ang="0" scaled="1"/>
            <a:tileRect/>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400" b="1" dirty="0">
                <a:solidFill>
                  <a:schemeClr val="bg1"/>
                </a:solidFill>
              </a:rPr>
              <a:t>Broad</a:t>
            </a:r>
            <a:r>
              <a:rPr lang="en-US" sz="2400" b="1" dirty="0">
                <a:solidFill>
                  <a:srgbClr val="2E1F13"/>
                </a:solidFill>
              </a:rPr>
              <a:t>                                </a:t>
            </a:r>
            <a:r>
              <a:rPr kumimoji="0" lang="en-US" sz="2400" b="1" i="0" u="none" strike="noStrike" cap="none" spc="0" normalizeH="0" baseline="0" dirty="0">
                <a:ln>
                  <a:noFill/>
                </a:ln>
                <a:solidFill>
                  <a:srgbClr val="2E1F13"/>
                </a:solidFill>
                <a:effectLst/>
                <a:uFillTx/>
                <a:latin typeface="Open Sans Regular"/>
                <a:ea typeface="Open Sans Regular"/>
                <a:cs typeface="Open Sans Regular"/>
                <a:sym typeface="Wingdings" panose="05000000000000000000" pitchFamily="2" charset="2"/>
              </a:rPr>
              <a:t> </a:t>
            </a:r>
            <a:r>
              <a:rPr lang="en-US" sz="2400" b="1" dirty="0">
                <a:solidFill>
                  <a:srgbClr val="2E1F13"/>
                </a:solidFill>
              </a:rPr>
              <a:t>                          </a:t>
            </a:r>
            <a:r>
              <a:rPr kumimoji="0" lang="en-US" sz="2400" b="1" i="0" u="none" strike="noStrike" cap="none" spc="0" normalizeH="0" baseline="0" dirty="0">
                <a:ln>
                  <a:noFill/>
                </a:ln>
                <a:solidFill>
                  <a:srgbClr val="2E1F13"/>
                </a:solidFill>
                <a:effectLst/>
                <a:uFillTx/>
                <a:latin typeface="Open Sans Regular"/>
                <a:ea typeface="Open Sans Regular"/>
                <a:cs typeface="Open Sans Regular"/>
                <a:sym typeface="Wingdings" panose="05000000000000000000" pitchFamily="2" charset="2"/>
              </a:rPr>
              <a:t> Detailed</a:t>
            </a:r>
            <a:endParaRPr kumimoji="0" lang="en-US" sz="2400" b="1" i="0" u="none" strike="noStrike" cap="none" spc="0" normalizeH="0" baseline="0" dirty="0">
              <a:ln>
                <a:noFill/>
              </a:ln>
              <a:solidFill>
                <a:srgbClr val="2E1F13"/>
              </a:solidFill>
              <a:effectLst/>
              <a:uFillTx/>
              <a:latin typeface="Open Sans Regular"/>
              <a:ea typeface="Open Sans Regular"/>
              <a:cs typeface="Open Sans Regular"/>
              <a:sym typeface="Open Sans Regular"/>
            </a:endParaRPr>
          </a:p>
        </p:txBody>
      </p:sp>
      <p:sp>
        <p:nvSpPr>
          <p:cNvPr id="6" name="Slide Number Placeholder 5">
            <a:extLst>
              <a:ext uri="{FF2B5EF4-FFF2-40B4-BE49-F238E27FC236}">
                <a16:creationId xmlns:a16="http://schemas.microsoft.com/office/drawing/2014/main" id="{8B8524E8-C395-4D29-BDEB-887CEF7C5A0C}"/>
              </a:ext>
            </a:extLst>
          </p:cNvPr>
          <p:cNvSpPr>
            <a:spLocks noGrp="1"/>
          </p:cNvSpPr>
          <p:nvPr>
            <p:ph type="sldNum" sz="quarter" idx="2"/>
          </p:nvPr>
        </p:nvSpPr>
        <p:spPr/>
        <p:txBody>
          <a:bodyPr/>
          <a:lstStyle/>
          <a:p>
            <a:fld id="{86CB4B4D-7CA3-9044-876B-883B54F8677D}" type="slidenum">
              <a:rPr lang="en-US" smtClean="0"/>
              <a:pPr/>
              <a:t>10</a:t>
            </a:fld>
            <a:endParaRPr lang="en-US" dirty="0"/>
          </a:p>
        </p:txBody>
      </p:sp>
      <p:pic>
        <p:nvPicPr>
          <p:cNvPr id="7" name="Picture 6" descr="A screenshot of a cell phone&#10;&#10;Description automatically generated">
            <a:extLst>
              <a:ext uri="{FF2B5EF4-FFF2-40B4-BE49-F238E27FC236}">
                <a16:creationId xmlns:a16="http://schemas.microsoft.com/office/drawing/2014/main" id="{25077792-3847-49AC-8FCA-33706A10EA33}"/>
              </a:ext>
            </a:extLst>
          </p:cNvPr>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1276082" y="247392"/>
            <a:ext cx="14788097" cy="7261658"/>
          </a:xfrm>
          <a:prstGeom prst="rect">
            <a:avLst/>
          </a:prstGeom>
        </p:spPr>
      </p:pic>
      <p:cxnSp>
        <p:nvCxnSpPr>
          <p:cNvPr id="9" name="Straight Connector 8">
            <a:extLst>
              <a:ext uri="{FF2B5EF4-FFF2-40B4-BE49-F238E27FC236}">
                <a16:creationId xmlns:a16="http://schemas.microsoft.com/office/drawing/2014/main" id="{4BB81920-E4C1-4EA6-9AF7-1153285F7E5F}"/>
              </a:ext>
            </a:extLst>
          </p:cNvPr>
          <p:cNvCxnSpPr/>
          <p:nvPr/>
        </p:nvCxnSpPr>
        <p:spPr>
          <a:xfrm>
            <a:off x="9576571" y="7833158"/>
            <a:ext cx="0" cy="379591"/>
          </a:xfrm>
          <a:prstGeom prst="line">
            <a:avLst/>
          </a:prstGeom>
          <a:noFill/>
          <a:ln w="5715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46508411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22C1F-28FB-46C1-9C42-6DD9C7D6F163}"/>
              </a:ext>
            </a:extLst>
          </p:cNvPr>
          <p:cNvSpPr>
            <a:spLocks noGrp="1"/>
          </p:cNvSpPr>
          <p:nvPr>
            <p:ph type="title"/>
          </p:nvPr>
        </p:nvSpPr>
        <p:spPr>
          <a:xfrm>
            <a:off x="392705" y="70423"/>
            <a:ext cx="9548850" cy="1130300"/>
          </a:xfrm>
        </p:spPr>
        <p:txBody>
          <a:bodyPr>
            <a:normAutofit fontScale="90000"/>
          </a:bodyPr>
          <a:lstStyle/>
          <a:p>
            <a:r>
              <a:rPr lang="en-GB" noProof="0" dirty="0"/>
              <a:t>Shelter and settlement standard 1: Planning </a:t>
            </a:r>
          </a:p>
        </p:txBody>
      </p:sp>
      <p:sp>
        <p:nvSpPr>
          <p:cNvPr id="3" name="Text Placeholder 2">
            <a:extLst>
              <a:ext uri="{FF2B5EF4-FFF2-40B4-BE49-F238E27FC236}">
                <a16:creationId xmlns:a16="http://schemas.microsoft.com/office/drawing/2014/main" id="{68A20FD8-348C-4161-9D06-0764660CC63D}"/>
              </a:ext>
            </a:extLst>
          </p:cNvPr>
          <p:cNvSpPr>
            <a:spLocks noGrp="1"/>
          </p:cNvSpPr>
          <p:nvPr>
            <p:ph type="body" sz="half" idx="1"/>
          </p:nvPr>
        </p:nvSpPr>
        <p:spPr>
          <a:xfrm>
            <a:off x="833407" y="2471476"/>
            <a:ext cx="9108148" cy="5728625"/>
          </a:xfrm>
        </p:spPr>
        <p:txBody>
          <a:bodyPr>
            <a:normAutofit lnSpcReduction="10000"/>
          </a:bodyPr>
          <a:lstStyle/>
          <a:p>
            <a:r>
              <a:rPr lang="en-GB" sz="5400" noProof="0" dirty="0"/>
              <a:t>Shelter and settlement interventions are well planned and coordinated to contribute to the safety and well-being of affected people and promote recovery.</a:t>
            </a:r>
          </a:p>
          <a:p>
            <a:endParaRPr lang="en-GB" sz="5400" noProof="0" dirty="0"/>
          </a:p>
        </p:txBody>
      </p:sp>
      <p:sp>
        <p:nvSpPr>
          <p:cNvPr id="4" name="Slide Number Placeholder 3">
            <a:extLst>
              <a:ext uri="{FF2B5EF4-FFF2-40B4-BE49-F238E27FC236}">
                <a16:creationId xmlns:a16="http://schemas.microsoft.com/office/drawing/2014/main" id="{0584F110-BAE9-4B87-9D5B-C56084582BAF}"/>
              </a:ext>
            </a:extLst>
          </p:cNvPr>
          <p:cNvSpPr>
            <a:spLocks noGrp="1"/>
          </p:cNvSpPr>
          <p:nvPr>
            <p:ph type="sldNum" sz="quarter" idx="2"/>
          </p:nvPr>
        </p:nvSpPr>
        <p:spPr/>
        <p:txBody>
          <a:bodyPr/>
          <a:lstStyle/>
          <a:p>
            <a:fld id="{86CB4B4D-7CA3-9044-876B-883B54F8677D}" type="slidenum">
              <a:rPr lang="en-US" smtClean="0"/>
              <a:t>11</a:t>
            </a:fld>
            <a:endParaRPr lang="en-US" dirty="0"/>
          </a:p>
        </p:txBody>
      </p:sp>
      <p:pic>
        <p:nvPicPr>
          <p:cNvPr id="5" name="Picture Placeholder 11" descr="A person standing next to a brick wall&#10;&#10;Description automatically generated">
            <a:extLst>
              <a:ext uri="{FF2B5EF4-FFF2-40B4-BE49-F238E27FC236}">
                <a16:creationId xmlns:a16="http://schemas.microsoft.com/office/drawing/2014/main" id="{85D11EC7-1D54-4686-9B33-1A1F49AD982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p:spPr>
      </p:pic>
      <p:sp>
        <p:nvSpPr>
          <p:cNvPr id="6" name="Text Placeholder 4">
            <a:extLst>
              <a:ext uri="{FF2B5EF4-FFF2-40B4-BE49-F238E27FC236}">
                <a16:creationId xmlns:a16="http://schemas.microsoft.com/office/drawing/2014/main" id="{AB6EA4E6-0BDE-4A38-8279-F2416ECDE54A}"/>
              </a:ext>
            </a:extLst>
          </p:cNvPr>
          <p:cNvSpPr txBox="1">
            <a:spLocks/>
          </p:cNvSpPr>
          <p:nvPr/>
        </p:nvSpPr>
        <p:spPr>
          <a:xfrm>
            <a:off x="10337794" y="9199482"/>
            <a:ext cx="4413894" cy="389915"/>
          </a:xfrm>
          <a:prstGeom prst="rect">
            <a:avLst/>
          </a:prstGeom>
        </p:spPr>
        <p:txBody>
          <a:bodyPr>
            <a:normAutofit fontScale="92500" lnSpcReduction="10000"/>
          </a:bodyPr>
          <a:lst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marL="0" indent="0" hangingPunct="1">
              <a:buNone/>
            </a:pPr>
            <a:r>
              <a:rPr lang="en-US" sz="2200" dirty="0">
                <a:solidFill>
                  <a:srgbClr val="00B297"/>
                </a:solidFill>
                <a:latin typeface="Open Sans Regular"/>
                <a:sym typeface="Open Sans Regular"/>
              </a:rPr>
              <a:t>Lutheran World Information</a:t>
            </a:r>
            <a:endParaRPr lang="en-US" dirty="0">
              <a:solidFill>
                <a:srgbClr val="00B297"/>
              </a:solidFill>
            </a:endParaRPr>
          </a:p>
        </p:txBody>
      </p:sp>
    </p:spTree>
    <p:extLst>
      <p:ext uri="{BB962C8B-B14F-4D97-AF65-F5344CB8AC3E}">
        <p14:creationId xmlns:p14="http://schemas.microsoft.com/office/powerpoint/2010/main" val="663056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E044A-FB64-45EB-BBE0-C82330DEB769}"/>
              </a:ext>
            </a:extLst>
          </p:cNvPr>
          <p:cNvSpPr>
            <a:spLocks noGrp="1"/>
          </p:cNvSpPr>
          <p:nvPr>
            <p:ph type="title"/>
          </p:nvPr>
        </p:nvSpPr>
        <p:spPr>
          <a:xfrm>
            <a:off x="396512" y="26900"/>
            <a:ext cx="10517354" cy="2159000"/>
          </a:xfrm>
        </p:spPr>
        <p:txBody>
          <a:bodyPr>
            <a:normAutofit fontScale="90000"/>
          </a:bodyPr>
          <a:lstStyle/>
          <a:p>
            <a:r>
              <a:rPr lang="en-GB" noProof="0" dirty="0"/>
              <a:t>Shelter and settlement </a:t>
            </a:r>
            <a:br>
              <a:rPr lang="en-GB" noProof="0" dirty="0"/>
            </a:br>
            <a:r>
              <a:rPr lang="en-GB" noProof="0" dirty="0"/>
              <a:t>standard 2: Location and settlement planning</a:t>
            </a:r>
          </a:p>
        </p:txBody>
      </p:sp>
      <p:sp>
        <p:nvSpPr>
          <p:cNvPr id="3" name="Text Placeholder 2">
            <a:extLst>
              <a:ext uri="{FF2B5EF4-FFF2-40B4-BE49-F238E27FC236}">
                <a16:creationId xmlns:a16="http://schemas.microsoft.com/office/drawing/2014/main" id="{E2D3DEC4-71E1-4E12-B989-B815BA4476AE}"/>
              </a:ext>
            </a:extLst>
          </p:cNvPr>
          <p:cNvSpPr>
            <a:spLocks noGrp="1"/>
          </p:cNvSpPr>
          <p:nvPr>
            <p:ph type="body" idx="1"/>
          </p:nvPr>
        </p:nvSpPr>
        <p:spPr>
          <a:xfrm>
            <a:off x="770700" y="3071579"/>
            <a:ext cx="9210391" cy="5537200"/>
          </a:xfrm>
        </p:spPr>
        <p:txBody>
          <a:bodyPr>
            <a:normAutofit/>
          </a:bodyPr>
          <a:lstStyle/>
          <a:p>
            <a:pPr marL="0" indent="0">
              <a:buNone/>
              <a:tabLst>
                <a:tab pos="1533525" algn="l"/>
              </a:tabLst>
            </a:pPr>
            <a:r>
              <a:rPr lang="en-GB" sz="5400" noProof="0" dirty="0"/>
              <a:t>Shelters and settlements are located in safe and secure areas, offering adequate space and access to essential services and livelihoods.</a:t>
            </a:r>
          </a:p>
          <a:p>
            <a:pPr marL="0" indent="0">
              <a:buNone/>
              <a:tabLst>
                <a:tab pos="1533525" algn="l"/>
              </a:tabLst>
            </a:pPr>
            <a:endParaRPr lang="en-GB" sz="5400" noProof="0" dirty="0"/>
          </a:p>
        </p:txBody>
      </p:sp>
      <p:sp>
        <p:nvSpPr>
          <p:cNvPr id="4" name="Slide Number Placeholder 3">
            <a:extLst>
              <a:ext uri="{FF2B5EF4-FFF2-40B4-BE49-F238E27FC236}">
                <a16:creationId xmlns:a16="http://schemas.microsoft.com/office/drawing/2014/main" id="{484B24D1-E596-4CCC-9717-0D4F755243EB}"/>
              </a:ext>
            </a:extLst>
          </p:cNvPr>
          <p:cNvSpPr>
            <a:spLocks noGrp="1"/>
          </p:cNvSpPr>
          <p:nvPr>
            <p:ph type="sldNum" sz="quarter" idx="2"/>
          </p:nvPr>
        </p:nvSpPr>
        <p:spPr/>
        <p:txBody>
          <a:bodyPr/>
          <a:lstStyle/>
          <a:p>
            <a:fld id="{86CB4B4D-7CA3-9044-876B-883B54F8677D}" type="slidenum">
              <a:rPr lang="en-US" smtClean="0"/>
              <a:t>12</a:t>
            </a:fld>
            <a:endParaRPr lang="en-US" dirty="0"/>
          </a:p>
        </p:txBody>
      </p:sp>
      <p:pic>
        <p:nvPicPr>
          <p:cNvPr id="5" name="Picture 4">
            <a:extLst>
              <a:ext uri="{FF2B5EF4-FFF2-40B4-BE49-F238E27FC236}">
                <a16:creationId xmlns:a16="http://schemas.microsoft.com/office/drawing/2014/main" id="{273351E8-573C-46AB-88EF-C81F802A519D}"/>
              </a:ext>
            </a:extLst>
          </p:cNvPr>
          <p:cNvPicPr>
            <a:picLocks noChangeAspect="1"/>
          </p:cNvPicPr>
          <p:nvPr/>
        </p:nvPicPr>
        <p:blipFill>
          <a:blip r:embed="rId3"/>
          <a:stretch>
            <a:fillRect/>
          </a:stretch>
        </p:blipFill>
        <p:spPr>
          <a:xfrm>
            <a:off x="10913865" y="-26900"/>
            <a:ext cx="6426398" cy="9753600"/>
          </a:xfrm>
          <a:prstGeom prst="rect">
            <a:avLst/>
          </a:prstGeom>
        </p:spPr>
      </p:pic>
      <p:sp>
        <p:nvSpPr>
          <p:cNvPr id="6" name="Text Placeholder 4">
            <a:extLst>
              <a:ext uri="{FF2B5EF4-FFF2-40B4-BE49-F238E27FC236}">
                <a16:creationId xmlns:a16="http://schemas.microsoft.com/office/drawing/2014/main" id="{2B55C9FA-5BA1-4027-957F-35CD88D2A5FB}"/>
              </a:ext>
            </a:extLst>
          </p:cNvPr>
          <p:cNvSpPr txBox="1">
            <a:spLocks/>
          </p:cNvSpPr>
          <p:nvPr/>
        </p:nvSpPr>
        <p:spPr>
          <a:xfrm>
            <a:off x="7848600" y="9175674"/>
            <a:ext cx="3065264" cy="702989"/>
          </a:xfrm>
          <a:prstGeom prst="rect">
            <a:avLst/>
          </a:prstGeom>
        </p:spPr>
        <p:txBody>
          <a:bodyPr>
            <a:normAutofit/>
          </a:bodyPr>
          <a:lst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marL="0" indent="0" hangingPunct="1">
              <a:buNone/>
            </a:pPr>
            <a:r>
              <a:rPr lang="en-US" sz="2200" dirty="0">
                <a:solidFill>
                  <a:srgbClr val="00B297"/>
                </a:solidFill>
                <a:latin typeface="Open Sans Regular"/>
                <a:sym typeface="Open Sans Regular"/>
              </a:rPr>
              <a:t>IFRC/Julien Goldstein</a:t>
            </a:r>
          </a:p>
          <a:p>
            <a:pPr hangingPunct="1"/>
            <a:endParaRPr lang="en-US" sz="2800" dirty="0">
              <a:solidFill>
                <a:srgbClr val="00B297"/>
              </a:solidFill>
            </a:endParaRPr>
          </a:p>
        </p:txBody>
      </p:sp>
    </p:spTree>
    <p:extLst>
      <p:ext uri="{BB962C8B-B14F-4D97-AF65-F5344CB8AC3E}">
        <p14:creationId xmlns:p14="http://schemas.microsoft.com/office/powerpoint/2010/main" val="422982485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AAA86-BEFB-4B0B-B135-99C5846972E2}"/>
              </a:ext>
            </a:extLst>
          </p:cNvPr>
          <p:cNvSpPr>
            <a:spLocks noGrp="1"/>
          </p:cNvSpPr>
          <p:nvPr>
            <p:ph type="title"/>
          </p:nvPr>
        </p:nvSpPr>
        <p:spPr/>
        <p:txBody>
          <a:bodyPr/>
          <a:lstStyle/>
          <a:p>
            <a:r>
              <a:rPr lang="en-GB" noProof="0" dirty="0"/>
              <a:t>Key indicators</a:t>
            </a:r>
          </a:p>
        </p:txBody>
      </p:sp>
      <p:sp>
        <p:nvSpPr>
          <p:cNvPr id="3" name="Text Placeholder 2">
            <a:extLst>
              <a:ext uri="{FF2B5EF4-FFF2-40B4-BE49-F238E27FC236}">
                <a16:creationId xmlns:a16="http://schemas.microsoft.com/office/drawing/2014/main" id="{EB422ED3-306D-49E8-A791-F9D1084DB850}"/>
              </a:ext>
            </a:extLst>
          </p:cNvPr>
          <p:cNvSpPr>
            <a:spLocks noGrp="1"/>
          </p:cNvSpPr>
          <p:nvPr>
            <p:ph type="body" idx="1"/>
          </p:nvPr>
        </p:nvSpPr>
        <p:spPr>
          <a:xfrm>
            <a:off x="634121" y="1441392"/>
            <a:ext cx="12943334" cy="7791374"/>
          </a:xfrm>
        </p:spPr>
        <p:txBody>
          <a:bodyPr>
            <a:normAutofit/>
          </a:bodyPr>
          <a:lstStyle/>
          <a:p>
            <a:pPr marL="0" indent="0">
              <a:buNone/>
            </a:pPr>
            <a:r>
              <a:rPr lang="en-GB" sz="4400" b="1" noProof="0" dirty="0"/>
              <a:t>% of settlement sites that offer enough usable surface area to carry out private and public outdoor activities appropriate to the context:</a:t>
            </a:r>
          </a:p>
          <a:p>
            <a:pPr marL="860425" lvl="2" indent="-285750">
              <a:buFont typeface="Arial" panose="020B0604020202020204" pitchFamily="34" charset="0"/>
              <a:buChar char="•"/>
            </a:pPr>
            <a:r>
              <a:rPr lang="en-GB" sz="4400" b="1" noProof="0" dirty="0"/>
              <a:t>45m</a:t>
            </a:r>
            <a:r>
              <a:rPr lang="en-GB" sz="4400" b="1" baseline="30000" noProof="0" dirty="0"/>
              <a:t>2 </a:t>
            </a:r>
            <a:r>
              <a:rPr lang="en-GB" sz="4400" noProof="0" dirty="0"/>
              <a:t>for each person in camp-type settlements, including household plots</a:t>
            </a:r>
          </a:p>
          <a:p>
            <a:pPr marL="860425" indent="-285750">
              <a:buFont typeface="Arial" panose="020B0604020202020204" pitchFamily="34" charset="0"/>
              <a:buChar char="•"/>
            </a:pPr>
            <a:r>
              <a:rPr lang="en-GB" sz="4400" b="1" noProof="0" dirty="0"/>
              <a:t>30m</a:t>
            </a:r>
            <a:r>
              <a:rPr lang="en-GB" sz="4400" b="1" baseline="30000" noProof="0" dirty="0"/>
              <a:t>2</a:t>
            </a:r>
            <a:r>
              <a:rPr lang="en-GB" sz="4400" b="1" noProof="0" dirty="0"/>
              <a:t> </a:t>
            </a:r>
            <a:r>
              <a:rPr lang="en-GB" sz="4400" noProof="0" dirty="0"/>
              <a:t>for each person, including household plots, where communal services can be provided outside the planned settlement area</a:t>
            </a:r>
          </a:p>
        </p:txBody>
      </p:sp>
      <p:sp>
        <p:nvSpPr>
          <p:cNvPr id="4" name="Slide Number Placeholder 3">
            <a:extLst>
              <a:ext uri="{FF2B5EF4-FFF2-40B4-BE49-F238E27FC236}">
                <a16:creationId xmlns:a16="http://schemas.microsoft.com/office/drawing/2014/main" id="{2569E586-0271-44C7-AFFC-9CCAC9C05796}"/>
              </a:ext>
            </a:extLst>
          </p:cNvPr>
          <p:cNvSpPr>
            <a:spLocks noGrp="1"/>
          </p:cNvSpPr>
          <p:nvPr>
            <p:ph type="sldNum" sz="quarter" idx="2"/>
          </p:nvPr>
        </p:nvSpPr>
        <p:spPr/>
        <p:txBody>
          <a:bodyPr/>
          <a:lstStyle/>
          <a:p>
            <a:fld id="{86CB4B4D-7CA3-9044-876B-883B54F8677D}" type="slidenum">
              <a:rPr lang="en-US" smtClean="0"/>
              <a:t>13</a:t>
            </a:fld>
            <a:endParaRPr lang="en-US" dirty="0"/>
          </a:p>
        </p:txBody>
      </p:sp>
      <p:sp>
        <p:nvSpPr>
          <p:cNvPr id="5" name="TextBox 4">
            <a:extLst>
              <a:ext uri="{FF2B5EF4-FFF2-40B4-BE49-F238E27FC236}">
                <a16:creationId xmlns:a16="http://schemas.microsoft.com/office/drawing/2014/main" id="{31EE3B2D-8A71-4636-B8C0-D2CA8C22DD84}"/>
              </a:ext>
            </a:extLst>
          </p:cNvPr>
          <p:cNvSpPr txBox="1"/>
          <p:nvPr/>
        </p:nvSpPr>
        <p:spPr>
          <a:xfrm>
            <a:off x="12043126" y="8721100"/>
            <a:ext cx="5019003"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See pages 250 and 254</a:t>
            </a:r>
          </a:p>
        </p:txBody>
      </p:sp>
      <p:pic>
        <p:nvPicPr>
          <p:cNvPr id="6" name="Picture 5" descr="Image result for 2018 SPhere HAndbook">
            <a:extLst>
              <a:ext uri="{FF2B5EF4-FFF2-40B4-BE49-F238E27FC236}">
                <a16:creationId xmlns:a16="http://schemas.microsoft.com/office/drawing/2014/main" id="{206A2127-60F5-4A4F-AAC3-01E37E0D2A1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448566" y="6562100"/>
            <a:ext cx="1496260" cy="2159000"/>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507021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3B8DE-2250-44C0-8D8F-DD22BBF8C893}"/>
              </a:ext>
            </a:extLst>
          </p:cNvPr>
          <p:cNvSpPr>
            <a:spLocks noGrp="1"/>
          </p:cNvSpPr>
          <p:nvPr>
            <p:ph type="title"/>
          </p:nvPr>
        </p:nvSpPr>
        <p:spPr>
          <a:xfrm>
            <a:off x="392704" y="284460"/>
            <a:ext cx="16869352" cy="1130300"/>
          </a:xfrm>
        </p:spPr>
        <p:txBody>
          <a:bodyPr>
            <a:normAutofit/>
          </a:bodyPr>
          <a:lstStyle/>
          <a:p>
            <a:r>
              <a:rPr lang="en-GB" sz="5600" noProof="0" dirty="0"/>
              <a:t>Example: Za‘Atari Refugee camp – Jordan 2017</a:t>
            </a:r>
          </a:p>
        </p:txBody>
      </p:sp>
      <p:sp>
        <p:nvSpPr>
          <p:cNvPr id="4" name="Slide Number Placeholder 3">
            <a:extLst>
              <a:ext uri="{FF2B5EF4-FFF2-40B4-BE49-F238E27FC236}">
                <a16:creationId xmlns:a16="http://schemas.microsoft.com/office/drawing/2014/main" id="{7F4D79CD-841A-433F-A68B-684B56AB1CC3}"/>
              </a:ext>
            </a:extLst>
          </p:cNvPr>
          <p:cNvSpPr>
            <a:spLocks noGrp="1"/>
          </p:cNvSpPr>
          <p:nvPr>
            <p:ph type="sldNum" sz="quarter" idx="2"/>
          </p:nvPr>
        </p:nvSpPr>
        <p:spPr/>
        <p:txBody>
          <a:bodyPr/>
          <a:lstStyle/>
          <a:p>
            <a:fld id="{86CB4B4D-7CA3-9044-876B-883B54F8677D}" type="slidenum">
              <a:rPr lang="en-US" smtClean="0"/>
              <a:t>14</a:t>
            </a:fld>
            <a:endParaRPr lang="en-US" dirty="0"/>
          </a:p>
        </p:txBody>
      </p:sp>
      <p:pic>
        <p:nvPicPr>
          <p:cNvPr id="5" name="Picture 4">
            <a:extLst>
              <a:ext uri="{FF2B5EF4-FFF2-40B4-BE49-F238E27FC236}">
                <a16:creationId xmlns:a16="http://schemas.microsoft.com/office/drawing/2014/main" id="{77BE6865-38CC-46E3-80DB-B644865F7439}"/>
              </a:ext>
            </a:extLst>
          </p:cNvPr>
          <p:cNvPicPr>
            <a:picLocks noChangeAspect="1"/>
          </p:cNvPicPr>
          <p:nvPr/>
        </p:nvPicPr>
        <p:blipFill>
          <a:blip r:embed="rId3"/>
          <a:stretch>
            <a:fillRect/>
          </a:stretch>
        </p:blipFill>
        <p:spPr>
          <a:xfrm>
            <a:off x="5402510" y="1414760"/>
            <a:ext cx="11859546" cy="8338839"/>
          </a:xfrm>
          <a:prstGeom prst="rect">
            <a:avLst/>
          </a:prstGeom>
        </p:spPr>
      </p:pic>
      <p:pic>
        <p:nvPicPr>
          <p:cNvPr id="6" name="Picture 5">
            <a:extLst>
              <a:ext uri="{FF2B5EF4-FFF2-40B4-BE49-F238E27FC236}">
                <a16:creationId xmlns:a16="http://schemas.microsoft.com/office/drawing/2014/main" id="{13CAD2D8-844F-4C35-9A9D-05A79BC0F8E6}"/>
              </a:ext>
            </a:extLst>
          </p:cNvPr>
          <p:cNvPicPr>
            <a:picLocks noChangeAspect="1"/>
          </p:cNvPicPr>
          <p:nvPr/>
        </p:nvPicPr>
        <p:blipFill>
          <a:blip r:embed="rId4"/>
          <a:stretch>
            <a:fillRect/>
          </a:stretch>
        </p:blipFill>
        <p:spPr>
          <a:xfrm>
            <a:off x="1424550" y="1111381"/>
            <a:ext cx="2997724" cy="8642219"/>
          </a:xfrm>
          <a:prstGeom prst="rect">
            <a:avLst/>
          </a:prstGeom>
          <a:effectLst>
            <a:outerShdw blurRad="50800" dist="38100" dir="2700000" algn="tl" rotWithShape="0">
              <a:prstClr val="black">
                <a:alpha val="40000"/>
              </a:prstClr>
            </a:outerShdw>
          </a:effectLst>
        </p:spPr>
      </p:pic>
      <p:cxnSp>
        <p:nvCxnSpPr>
          <p:cNvPr id="8" name="Straight Connector 7">
            <a:extLst>
              <a:ext uri="{FF2B5EF4-FFF2-40B4-BE49-F238E27FC236}">
                <a16:creationId xmlns:a16="http://schemas.microsoft.com/office/drawing/2014/main" id="{7A8ADD31-1E32-4F38-85B1-B724FA6CD0CC}"/>
              </a:ext>
            </a:extLst>
          </p:cNvPr>
          <p:cNvCxnSpPr>
            <a:cxnSpLocks/>
          </p:cNvCxnSpPr>
          <p:nvPr/>
        </p:nvCxnSpPr>
        <p:spPr>
          <a:xfrm>
            <a:off x="4422274" y="1111381"/>
            <a:ext cx="1047348" cy="1094924"/>
          </a:xfrm>
          <a:prstGeom prst="lin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cxnSp>
      <p:cxnSp>
        <p:nvCxnSpPr>
          <p:cNvPr id="10" name="Straight Connector 9">
            <a:extLst>
              <a:ext uri="{FF2B5EF4-FFF2-40B4-BE49-F238E27FC236}">
                <a16:creationId xmlns:a16="http://schemas.microsoft.com/office/drawing/2014/main" id="{E18F8217-96E4-4F4C-8695-C91CC7F358A6}"/>
              </a:ext>
            </a:extLst>
          </p:cNvPr>
          <p:cNvCxnSpPr>
            <a:cxnSpLocks/>
          </p:cNvCxnSpPr>
          <p:nvPr/>
        </p:nvCxnSpPr>
        <p:spPr>
          <a:xfrm flipV="1">
            <a:off x="4422274" y="5729682"/>
            <a:ext cx="1031846" cy="4023917"/>
          </a:xfrm>
          <a:prstGeom prst="lin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cxnSp>
      <p:sp>
        <p:nvSpPr>
          <p:cNvPr id="13" name="Rectangle: Rounded Corners 12">
            <a:extLst>
              <a:ext uri="{FF2B5EF4-FFF2-40B4-BE49-F238E27FC236}">
                <a16:creationId xmlns:a16="http://schemas.microsoft.com/office/drawing/2014/main" id="{445A0417-9B7D-4193-9095-EDC57BAB89C8}"/>
              </a:ext>
            </a:extLst>
          </p:cNvPr>
          <p:cNvSpPr/>
          <p:nvPr/>
        </p:nvSpPr>
        <p:spPr>
          <a:xfrm>
            <a:off x="1224793" y="1812022"/>
            <a:ext cx="3597796" cy="6663005"/>
          </a:xfrm>
          <a:prstGeom prst="roundRect">
            <a:avLst/>
          </a:prstGeom>
          <a:noFill/>
          <a:ln w="76200" cap="flat">
            <a:solidFill>
              <a:srgbClr val="FFC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138047401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E9C4F-0231-414C-B795-459217206D9A}"/>
              </a:ext>
            </a:extLst>
          </p:cNvPr>
          <p:cNvSpPr>
            <a:spLocks noGrp="1"/>
          </p:cNvSpPr>
          <p:nvPr>
            <p:ph type="title"/>
          </p:nvPr>
        </p:nvSpPr>
        <p:spPr>
          <a:xfrm>
            <a:off x="397732" y="583181"/>
            <a:ext cx="16544798" cy="1130300"/>
          </a:xfrm>
        </p:spPr>
        <p:txBody>
          <a:bodyPr>
            <a:normAutofit fontScale="90000"/>
          </a:bodyPr>
          <a:lstStyle/>
          <a:p>
            <a:r>
              <a:rPr lang="en-GB" noProof="0" dirty="0"/>
              <a:t>Shelter and settlement standard 3: Living space</a:t>
            </a:r>
          </a:p>
        </p:txBody>
      </p:sp>
      <p:sp>
        <p:nvSpPr>
          <p:cNvPr id="3" name="Text Placeholder 2">
            <a:extLst>
              <a:ext uri="{FF2B5EF4-FFF2-40B4-BE49-F238E27FC236}">
                <a16:creationId xmlns:a16="http://schemas.microsoft.com/office/drawing/2014/main" id="{59D62CB6-5A83-4953-84EA-4ABFEF33A29C}"/>
              </a:ext>
            </a:extLst>
          </p:cNvPr>
          <p:cNvSpPr>
            <a:spLocks noGrp="1"/>
          </p:cNvSpPr>
          <p:nvPr>
            <p:ph type="body" sz="half" idx="1"/>
          </p:nvPr>
        </p:nvSpPr>
        <p:spPr>
          <a:xfrm>
            <a:off x="1231992" y="2682793"/>
            <a:ext cx="9426416" cy="5713062"/>
          </a:xfrm>
        </p:spPr>
        <p:txBody>
          <a:bodyPr>
            <a:normAutofit/>
          </a:bodyPr>
          <a:lstStyle/>
          <a:p>
            <a:r>
              <a:rPr lang="en-GB" sz="5400" noProof="0" dirty="0"/>
              <a:t>People have access to living spaces that are safe and adequate, enabling essential household and livelihoods activities to be undertaken with dignity.</a:t>
            </a:r>
          </a:p>
        </p:txBody>
      </p:sp>
      <p:sp>
        <p:nvSpPr>
          <p:cNvPr id="4" name="Slide Number Placeholder 3">
            <a:extLst>
              <a:ext uri="{FF2B5EF4-FFF2-40B4-BE49-F238E27FC236}">
                <a16:creationId xmlns:a16="http://schemas.microsoft.com/office/drawing/2014/main" id="{7AF3FBE4-AA12-4AC1-B73E-36108D17C137}"/>
              </a:ext>
            </a:extLst>
          </p:cNvPr>
          <p:cNvSpPr>
            <a:spLocks noGrp="1"/>
          </p:cNvSpPr>
          <p:nvPr>
            <p:ph type="sldNum" sz="quarter" idx="2"/>
          </p:nvPr>
        </p:nvSpPr>
        <p:spPr/>
        <p:txBody>
          <a:bodyPr/>
          <a:lstStyle/>
          <a:p>
            <a:fld id="{86CB4B4D-7CA3-9044-876B-883B54F8677D}" type="slidenum">
              <a:rPr lang="en-US" smtClean="0"/>
              <a:t>15</a:t>
            </a:fld>
            <a:endParaRPr lang="en-US" dirty="0"/>
          </a:p>
        </p:txBody>
      </p:sp>
      <p:sp>
        <p:nvSpPr>
          <p:cNvPr id="5" name="TextBox 4">
            <a:extLst>
              <a:ext uri="{FF2B5EF4-FFF2-40B4-BE49-F238E27FC236}">
                <a16:creationId xmlns:a16="http://schemas.microsoft.com/office/drawing/2014/main" id="{BB70A94D-1052-45B0-A15F-9D847119ECE1}"/>
              </a:ext>
            </a:extLst>
          </p:cNvPr>
          <p:cNvSpPr txBox="1"/>
          <p:nvPr/>
        </p:nvSpPr>
        <p:spPr>
          <a:xfrm>
            <a:off x="10658408" y="6832971"/>
            <a:ext cx="6314956"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See page </a:t>
            </a:r>
            <a:r>
              <a:rPr lang="en-US" sz="4000" dirty="0">
                <a:solidFill>
                  <a:srgbClr val="000000"/>
                </a:solidFill>
              </a:rPr>
              <a:t>254</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pic>
        <p:nvPicPr>
          <p:cNvPr id="6" name="Picture 5" descr="Image result for 2018 SPhere HAndbook">
            <a:extLst>
              <a:ext uri="{FF2B5EF4-FFF2-40B4-BE49-F238E27FC236}">
                <a16:creationId xmlns:a16="http://schemas.microsoft.com/office/drawing/2014/main" id="{ADFE111E-ECF9-4597-8823-3E4C105DA2C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702893" y="3270827"/>
            <a:ext cx="2225986" cy="3211945"/>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966018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A0086-DEA1-4E10-99B2-F74B9D83799A}"/>
              </a:ext>
            </a:extLst>
          </p:cNvPr>
          <p:cNvSpPr>
            <a:spLocks noGrp="1"/>
          </p:cNvSpPr>
          <p:nvPr>
            <p:ph type="title"/>
          </p:nvPr>
        </p:nvSpPr>
        <p:spPr>
          <a:xfrm>
            <a:off x="396511" y="302577"/>
            <a:ext cx="14800185" cy="2159000"/>
          </a:xfrm>
        </p:spPr>
        <p:txBody>
          <a:bodyPr/>
          <a:lstStyle/>
          <a:p>
            <a:r>
              <a:rPr lang="en-GB" noProof="0" dirty="0"/>
              <a:t>Key indicators</a:t>
            </a:r>
          </a:p>
        </p:txBody>
      </p:sp>
      <p:sp>
        <p:nvSpPr>
          <p:cNvPr id="3" name="Text Placeholder 2">
            <a:extLst>
              <a:ext uri="{FF2B5EF4-FFF2-40B4-BE49-F238E27FC236}">
                <a16:creationId xmlns:a16="http://schemas.microsoft.com/office/drawing/2014/main" id="{488DB6E9-D060-4831-95A8-C9750EAB5080}"/>
              </a:ext>
            </a:extLst>
          </p:cNvPr>
          <p:cNvSpPr>
            <a:spLocks noGrp="1"/>
          </p:cNvSpPr>
          <p:nvPr>
            <p:ph type="body" idx="1"/>
          </p:nvPr>
        </p:nvSpPr>
        <p:spPr>
          <a:xfrm>
            <a:off x="992949" y="1643853"/>
            <a:ext cx="12570651" cy="6465893"/>
          </a:xfrm>
        </p:spPr>
        <p:txBody>
          <a:bodyPr>
            <a:normAutofit lnSpcReduction="10000"/>
          </a:bodyPr>
          <a:lstStyle/>
          <a:p>
            <a:pPr marL="0" indent="0">
              <a:buNone/>
            </a:pPr>
            <a:r>
              <a:rPr lang="en-GB" b="1" noProof="0" dirty="0"/>
              <a:t>% of the affected population who have adequate living space in and immediately around their shelters to carry out daily activities </a:t>
            </a:r>
          </a:p>
          <a:p>
            <a:pPr marL="860425" indent="-285750">
              <a:buFont typeface="Arial" panose="020B0604020202020204" pitchFamily="34" charset="0"/>
              <a:buChar char="•"/>
            </a:pPr>
            <a:r>
              <a:rPr lang="en-GB" b="1" noProof="0" dirty="0"/>
              <a:t>Minimum 3.5m</a:t>
            </a:r>
            <a:r>
              <a:rPr lang="en-GB" b="1" baseline="30000" noProof="0" dirty="0"/>
              <a:t>2</a:t>
            </a:r>
            <a:r>
              <a:rPr lang="en-GB" b="1" noProof="0" dirty="0"/>
              <a:t> </a:t>
            </a:r>
            <a:r>
              <a:rPr lang="en-GB" noProof="0" dirty="0"/>
              <a:t>of living space per person, excluding cooking space, bathing area and sanitation facility</a:t>
            </a:r>
          </a:p>
          <a:p>
            <a:pPr marL="860425" indent="-285750">
              <a:buFont typeface="Arial" panose="020B0604020202020204" pitchFamily="34" charset="0"/>
              <a:buChar char="•"/>
            </a:pPr>
            <a:r>
              <a:rPr lang="en-GB" b="1" noProof="0" dirty="0"/>
              <a:t>4.5–5.5m</a:t>
            </a:r>
            <a:r>
              <a:rPr lang="en-GB" b="1" baseline="30000" noProof="0" dirty="0"/>
              <a:t>2</a:t>
            </a:r>
            <a:r>
              <a:rPr lang="en-GB" b="1" noProof="0" dirty="0"/>
              <a:t> of living space per person in cold climates or urban settings </a:t>
            </a:r>
            <a:r>
              <a:rPr lang="en-GB" noProof="0" dirty="0"/>
              <a:t>where internal cooking space and bathing and/or sanitation facilities are included</a:t>
            </a:r>
          </a:p>
        </p:txBody>
      </p:sp>
      <p:sp>
        <p:nvSpPr>
          <p:cNvPr id="4" name="Slide Number Placeholder 3">
            <a:extLst>
              <a:ext uri="{FF2B5EF4-FFF2-40B4-BE49-F238E27FC236}">
                <a16:creationId xmlns:a16="http://schemas.microsoft.com/office/drawing/2014/main" id="{07F28022-B327-4091-BB9B-F56EB9D3C827}"/>
              </a:ext>
            </a:extLst>
          </p:cNvPr>
          <p:cNvSpPr>
            <a:spLocks noGrp="1"/>
          </p:cNvSpPr>
          <p:nvPr>
            <p:ph type="sldNum" sz="quarter" idx="2"/>
          </p:nvPr>
        </p:nvSpPr>
        <p:spPr/>
        <p:txBody>
          <a:bodyPr/>
          <a:lstStyle/>
          <a:p>
            <a:fld id="{86CB4B4D-7CA3-9044-876B-883B54F8677D}" type="slidenum">
              <a:rPr lang="en-US" smtClean="0"/>
              <a:t>16</a:t>
            </a:fld>
            <a:endParaRPr lang="en-US" dirty="0"/>
          </a:p>
        </p:txBody>
      </p:sp>
      <p:sp>
        <p:nvSpPr>
          <p:cNvPr id="5" name="TextBox 4">
            <a:extLst>
              <a:ext uri="{FF2B5EF4-FFF2-40B4-BE49-F238E27FC236}">
                <a16:creationId xmlns:a16="http://schemas.microsoft.com/office/drawing/2014/main" id="{30E9094A-EE86-4AAC-ABE1-40799CF5455F}"/>
              </a:ext>
            </a:extLst>
          </p:cNvPr>
          <p:cNvSpPr txBox="1"/>
          <p:nvPr/>
        </p:nvSpPr>
        <p:spPr>
          <a:xfrm>
            <a:off x="11909125" y="8438944"/>
            <a:ext cx="6314956"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See page </a:t>
            </a:r>
            <a:r>
              <a:rPr lang="en-US" sz="4000" dirty="0">
                <a:solidFill>
                  <a:srgbClr val="000000"/>
                </a:solidFill>
              </a:rPr>
              <a:t>254</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pic>
        <p:nvPicPr>
          <p:cNvPr id="6" name="Picture 5" descr="Image result for 2018 SPhere HAndbook">
            <a:extLst>
              <a:ext uri="{FF2B5EF4-FFF2-40B4-BE49-F238E27FC236}">
                <a16:creationId xmlns:a16="http://schemas.microsoft.com/office/drawing/2014/main" id="{612F0C7D-A13A-4C3D-95F2-9D333579033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953610" y="4876800"/>
            <a:ext cx="2225986" cy="3211945"/>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217001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0B9F7-B85A-4CA6-8640-F96BA7CE416D}"/>
              </a:ext>
            </a:extLst>
          </p:cNvPr>
          <p:cNvSpPr>
            <a:spLocks noGrp="1"/>
          </p:cNvSpPr>
          <p:nvPr>
            <p:ph type="title"/>
          </p:nvPr>
        </p:nvSpPr>
        <p:spPr>
          <a:xfrm>
            <a:off x="396511" y="97363"/>
            <a:ext cx="15829611" cy="2159000"/>
          </a:xfrm>
        </p:spPr>
        <p:txBody>
          <a:bodyPr/>
          <a:lstStyle/>
          <a:p>
            <a:r>
              <a:rPr lang="en-GB" noProof="0" dirty="0"/>
              <a:t>Example – minimum shelter under roof</a:t>
            </a:r>
          </a:p>
        </p:txBody>
      </p:sp>
      <p:sp>
        <p:nvSpPr>
          <p:cNvPr id="3" name="Text Placeholder 2">
            <a:extLst>
              <a:ext uri="{FF2B5EF4-FFF2-40B4-BE49-F238E27FC236}">
                <a16:creationId xmlns:a16="http://schemas.microsoft.com/office/drawing/2014/main" id="{ADBD2E10-88ED-46FA-9D2C-8ECE38B7471E}"/>
              </a:ext>
            </a:extLst>
          </p:cNvPr>
          <p:cNvSpPr>
            <a:spLocks noGrp="1"/>
          </p:cNvSpPr>
          <p:nvPr>
            <p:ph type="body" idx="1"/>
          </p:nvPr>
        </p:nvSpPr>
        <p:spPr>
          <a:xfrm>
            <a:off x="866271" y="1952164"/>
            <a:ext cx="8806935" cy="6286500"/>
          </a:xfrm>
        </p:spPr>
        <p:txBody>
          <a:bodyPr>
            <a:normAutofit/>
          </a:bodyPr>
          <a:lstStyle/>
          <a:p>
            <a:pPr marL="0" indent="0">
              <a:spcBef>
                <a:spcPts val="1500"/>
              </a:spcBef>
              <a:buNone/>
            </a:pPr>
            <a:endParaRPr lang="en-GB" sz="4400" noProof="0" dirty="0"/>
          </a:p>
          <a:p>
            <a:pPr marL="0" indent="0">
              <a:spcBef>
                <a:spcPts val="1500"/>
              </a:spcBef>
              <a:buNone/>
            </a:pPr>
            <a:r>
              <a:rPr lang="en-GB" sz="4400" noProof="0" dirty="0"/>
              <a:t>One tent (3.5m x 5m)</a:t>
            </a:r>
            <a:br>
              <a:rPr lang="en-GB" sz="4400" noProof="0" dirty="0"/>
            </a:br>
            <a:r>
              <a:rPr lang="en-GB" sz="4400" noProof="0" dirty="0"/>
              <a:t>Size = 17.5m</a:t>
            </a:r>
            <a:r>
              <a:rPr lang="en-GB" sz="4400" baseline="30000" noProof="0" dirty="0"/>
              <a:t>2</a:t>
            </a:r>
            <a:r>
              <a:rPr lang="en-GB" sz="4400" noProof="0" dirty="0"/>
              <a:t> </a:t>
            </a:r>
            <a:br>
              <a:rPr lang="en-GB" sz="4400" noProof="0" dirty="0"/>
            </a:br>
            <a:endParaRPr lang="en-GB" sz="4400" noProof="0" dirty="0"/>
          </a:p>
          <a:p>
            <a:pPr marL="0" indent="0">
              <a:spcBef>
                <a:spcPts val="1500"/>
              </a:spcBef>
              <a:buNone/>
            </a:pPr>
            <a:r>
              <a:rPr lang="en-GB" sz="4400" noProof="0" dirty="0"/>
              <a:t>Shelter space per person = 3.5m</a:t>
            </a:r>
            <a:r>
              <a:rPr lang="en-GB" sz="4400" baseline="30000" noProof="0" dirty="0"/>
              <a:t>2</a:t>
            </a:r>
            <a:r>
              <a:rPr lang="en-GB" sz="4400" noProof="0" dirty="0"/>
              <a:t> </a:t>
            </a:r>
            <a:br>
              <a:rPr lang="en-GB" sz="4400" noProof="0" dirty="0"/>
            </a:br>
            <a:r>
              <a:rPr lang="en-GB" sz="4400" noProof="0" dirty="0"/>
              <a:t>(for an average family size of 5)</a:t>
            </a:r>
          </a:p>
        </p:txBody>
      </p:sp>
      <p:sp>
        <p:nvSpPr>
          <p:cNvPr id="4" name="Slide Number Placeholder 3">
            <a:extLst>
              <a:ext uri="{FF2B5EF4-FFF2-40B4-BE49-F238E27FC236}">
                <a16:creationId xmlns:a16="http://schemas.microsoft.com/office/drawing/2014/main" id="{8A0CA646-C167-4097-8640-F2E390B35690}"/>
              </a:ext>
            </a:extLst>
          </p:cNvPr>
          <p:cNvSpPr>
            <a:spLocks noGrp="1"/>
          </p:cNvSpPr>
          <p:nvPr>
            <p:ph type="sldNum" sz="quarter" idx="2"/>
          </p:nvPr>
        </p:nvSpPr>
        <p:spPr/>
        <p:txBody>
          <a:bodyPr/>
          <a:lstStyle/>
          <a:p>
            <a:fld id="{86CB4B4D-7CA3-9044-876B-883B54F8677D}" type="slidenum">
              <a:rPr lang="en-US" smtClean="0"/>
              <a:t>17</a:t>
            </a:fld>
            <a:endParaRPr lang="en-US" dirty="0"/>
          </a:p>
        </p:txBody>
      </p:sp>
      <p:grpSp>
        <p:nvGrpSpPr>
          <p:cNvPr id="5" name="Group 4">
            <a:extLst>
              <a:ext uri="{FF2B5EF4-FFF2-40B4-BE49-F238E27FC236}">
                <a16:creationId xmlns:a16="http://schemas.microsoft.com/office/drawing/2014/main" id="{F4C7E388-D722-477F-ACC9-0044A7A0A0C5}"/>
              </a:ext>
            </a:extLst>
          </p:cNvPr>
          <p:cNvGrpSpPr/>
          <p:nvPr/>
        </p:nvGrpSpPr>
        <p:grpSpPr>
          <a:xfrm>
            <a:off x="10125623" y="1514937"/>
            <a:ext cx="6348369" cy="7660738"/>
            <a:chOff x="4870258" y="1480513"/>
            <a:chExt cx="3786466" cy="4580562"/>
          </a:xfrm>
        </p:grpSpPr>
        <p:sp>
          <p:nvSpPr>
            <p:cNvPr id="6" name="Rectangle 5" descr="10%">
              <a:extLst>
                <a:ext uri="{FF2B5EF4-FFF2-40B4-BE49-F238E27FC236}">
                  <a16:creationId xmlns:a16="http://schemas.microsoft.com/office/drawing/2014/main" id="{B518CB17-3B64-4CB5-8168-4BB1D7E19298}"/>
                </a:ext>
              </a:extLst>
            </p:cNvPr>
            <p:cNvSpPr>
              <a:spLocks noChangeArrowheads="1"/>
            </p:cNvSpPr>
            <p:nvPr/>
          </p:nvSpPr>
          <p:spPr bwMode="auto">
            <a:xfrm>
              <a:off x="5361152" y="1947863"/>
              <a:ext cx="3295572" cy="3963988"/>
            </a:xfrm>
            <a:prstGeom prst="rect">
              <a:avLst/>
            </a:prstGeom>
            <a:pattFill prst="pct10">
              <a:fgClr>
                <a:schemeClr val="accent1"/>
              </a:fgClr>
              <a:bgClr>
                <a:schemeClr val="bg1"/>
              </a:bgClr>
            </a:pattFill>
            <a:ln w="12700">
              <a:solidFill>
                <a:schemeClr val="tx1"/>
              </a:solidFill>
              <a:miter lim="800000"/>
              <a:headEnd/>
              <a:tailEnd/>
            </a:ln>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7" name="Rectangle 6">
              <a:extLst>
                <a:ext uri="{FF2B5EF4-FFF2-40B4-BE49-F238E27FC236}">
                  <a16:creationId xmlns:a16="http://schemas.microsoft.com/office/drawing/2014/main" id="{74BA7AFB-9C22-4B49-879C-2B4181C62A17}"/>
                </a:ext>
              </a:extLst>
            </p:cNvPr>
            <p:cNvSpPr>
              <a:spLocks noChangeArrowheads="1"/>
            </p:cNvSpPr>
            <p:nvPr/>
          </p:nvSpPr>
          <p:spPr bwMode="auto">
            <a:xfrm rot="16200000">
              <a:off x="4834144" y="3807622"/>
              <a:ext cx="282966" cy="210737"/>
            </a:xfrm>
            <a:prstGeom prst="rect">
              <a:avLst/>
            </a:prstGeom>
            <a:noFill/>
            <a:ln>
              <a:noFill/>
            </a:ln>
            <a:extLst>
              <a:ext uri="{909E8E84-426E-40dd-AFC4-6F175D3DCCD1}">
                <a14:hiddenFill xmlns:lc="http://schemas.openxmlformats.org/drawingml/2006/lockedCanvas" xmlns:a14="http://schemas.microsoft.com/office/drawing/2010/main" xmlns="">
                  <a:solidFill>
                    <a:srgbClr val="FFFFFF"/>
                  </a:solidFill>
                </a14:hiddenFill>
              </a:ext>
              <a:ext uri="{91240B29-F687-4f45-9708-019B960494DF}">
                <a14:hiddenLine xmlns:lc="http://schemas.openxmlformats.org/drawingml/2006/lockedCanvas" xmlns:a14="http://schemas.microsoft.com/office/drawing/2010/main" xmlns="" w="9525">
                  <a:solidFill>
                    <a:srgbClr val="000000"/>
                  </a:solidFill>
                  <a:miter lim="800000"/>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fr-FR" sz="1800" dirty="0">
                  <a:solidFill>
                    <a:schemeClr val="tx2"/>
                  </a:solidFill>
                  <a:latin typeface="Tahoma"/>
                  <a:cs typeface="Tahoma"/>
                </a:rPr>
                <a:t>5m</a:t>
              </a:r>
              <a:endParaRPr lang="en-US" altLang="fr-FR" sz="1800" u="sng" dirty="0">
                <a:solidFill>
                  <a:schemeClr val="tx2"/>
                </a:solidFill>
                <a:latin typeface="Tahoma"/>
                <a:cs typeface="Tahoma"/>
              </a:endParaRPr>
            </a:p>
          </p:txBody>
        </p:sp>
        <p:sp>
          <p:nvSpPr>
            <p:cNvPr id="8" name="Rectangle 7">
              <a:extLst>
                <a:ext uri="{FF2B5EF4-FFF2-40B4-BE49-F238E27FC236}">
                  <a16:creationId xmlns:a16="http://schemas.microsoft.com/office/drawing/2014/main" id="{9D84EB2B-4699-4F10-A4BF-28A6AFD4BD3C}"/>
                </a:ext>
              </a:extLst>
            </p:cNvPr>
            <p:cNvSpPr>
              <a:spLocks noChangeArrowheads="1"/>
            </p:cNvSpPr>
            <p:nvPr/>
          </p:nvSpPr>
          <p:spPr bwMode="auto">
            <a:xfrm>
              <a:off x="6811026" y="1480513"/>
              <a:ext cx="442892" cy="211260"/>
            </a:xfrm>
            <a:prstGeom prst="rect">
              <a:avLst/>
            </a:prstGeom>
            <a:noFill/>
            <a:ln>
              <a:noFill/>
            </a:ln>
            <a:extLst>
              <a:ext uri="{909E8E84-426E-40dd-AFC4-6F175D3DCCD1}">
                <a14:hiddenFill xmlns:lc="http://schemas.openxmlformats.org/drawingml/2006/lockedCanvas" xmlns:a14="http://schemas.microsoft.com/office/drawing/2010/main" xmlns="">
                  <a:solidFill>
                    <a:srgbClr val="FFFFFF"/>
                  </a:solidFill>
                </a14:hiddenFill>
              </a:ext>
              <a:ext uri="{91240B29-F687-4f45-9708-019B960494DF}">
                <a14:hiddenLine xmlns:lc="http://schemas.openxmlformats.org/drawingml/2006/lockedCanvas" xmlns:a14="http://schemas.microsoft.com/office/drawing/2010/main" xmlns="" w="9525">
                  <a:solidFill>
                    <a:srgbClr val="000000"/>
                  </a:solidFill>
                  <a:miter lim="800000"/>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fr-FR" sz="1800" dirty="0">
                  <a:solidFill>
                    <a:schemeClr val="tx2"/>
                  </a:solidFill>
                  <a:latin typeface="Tahoma"/>
                  <a:cs typeface="Tahoma"/>
                </a:rPr>
                <a:t>3.5m </a:t>
              </a:r>
              <a:endParaRPr lang="en-US" altLang="fr-FR" sz="1800" u="sng" dirty="0">
                <a:solidFill>
                  <a:schemeClr val="tx2"/>
                </a:solidFill>
                <a:latin typeface="Tahoma"/>
                <a:cs typeface="Tahoma"/>
              </a:endParaRPr>
            </a:p>
          </p:txBody>
        </p:sp>
        <p:sp>
          <p:nvSpPr>
            <p:cNvPr id="9" name="Rectangle 8">
              <a:extLst>
                <a:ext uri="{FF2B5EF4-FFF2-40B4-BE49-F238E27FC236}">
                  <a16:creationId xmlns:a16="http://schemas.microsoft.com/office/drawing/2014/main" id="{788B51D9-1063-4399-AFD9-7EEB4DD08685}"/>
                </a:ext>
              </a:extLst>
            </p:cNvPr>
            <p:cNvSpPr>
              <a:spLocks noChangeArrowheads="1"/>
            </p:cNvSpPr>
            <p:nvPr/>
          </p:nvSpPr>
          <p:spPr bwMode="auto">
            <a:xfrm>
              <a:off x="5434355" y="2017713"/>
              <a:ext cx="1752567" cy="2260600"/>
            </a:xfrm>
            <a:prstGeom prst="rect">
              <a:avLst/>
            </a:prstGeom>
            <a:noFill/>
            <a:ln w="12700">
              <a:solidFill>
                <a:schemeClr val="tx1"/>
              </a:solidFill>
              <a:miter lim="800000"/>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10" name="Rectangle 9">
              <a:extLst>
                <a:ext uri="{FF2B5EF4-FFF2-40B4-BE49-F238E27FC236}">
                  <a16:creationId xmlns:a16="http://schemas.microsoft.com/office/drawing/2014/main" id="{0F27DBC9-2FDB-4F3E-A64A-CF424B5C8E5A}"/>
                </a:ext>
              </a:extLst>
            </p:cNvPr>
            <p:cNvSpPr>
              <a:spLocks noChangeArrowheads="1"/>
            </p:cNvSpPr>
            <p:nvPr/>
          </p:nvSpPr>
          <p:spPr bwMode="auto">
            <a:xfrm>
              <a:off x="7271608" y="2017713"/>
              <a:ext cx="841117" cy="1550988"/>
            </a:xfrm>
            <a:prstGeom prst="rect">
              <a:avLst/>
            </a:prstGeom>
            <a:noFill/>
            <a:ln w="12700">
              <a:solidFill>
                <a:schemeClr val="tx1"/>
              </a:solidFill>
              <a:miter lim="800000"/>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11" name="Rectangle 10">
              <a:extLst>
                <a:ext uri="{FF2B5EF4-FFF2-40B4-BE49-F238E27FC236}">
                  <a16:creationId xmlns:a16="http://schemas.microsoft.com/office/drawing/2014/main" id="{6D64633F-8DDA-4971-8E9C-3AB27F1C5CCE}"/>
                </a:ext>
              </a:extLst>
            </p:cNvPr>
            <p:cNvSpPr>
              <a:spLocks noChangeArrowheads="1"/>
            </p:cNvSpPr>
            <p:nvPr/>
          </p:nvSpPr>
          <p:spPr bwMode="auto">
            <a:xfrm>
              <a:off x="7271608" y="3651250"/>
              <a:ext cx="1310478" cy="414338"/>
            </a:xfrm>
            <a:prstGeom prst="rect">
              <a:avLst/>
            </a:prstGeom>
            <a:noFill/>
            <a:ln w="12700">
              <a:solidFill>
                <a:schemeClr val="tx1"/>
              </a:solidFill>
              <a:miter lim="800000"/>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12" name="Oval 11">
              <a:extLst>
                <a:ext uri="{FF2B5EF4-FFF2-40B4-BE49-F238E27FC236}">
                  <a16:creationId xmlns:a16="http://schemas.microsoft.com/office/drawing/2014/main" id="{98D82E57-B5C2-4730-A2CB-82F95023CA56}"/>
                </a:ext>
              </a:extLst>
            </p:cNvPr>
            <p:cNvSpPr>
              <a:spLocks noChangeArrowheads="1"/>
            </p:cNvSpPr>
            <p:nvPr/>
          </p:nvSpPr>
          <p:spPr bwMode="auto">
            <a:xfrm>
              <a:off x="7271608"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13" name="Oval 12">
              <a:extLst>
                <a:ext uri="{FF2B5EF4-FFF2-40B4-BE49-F238E27FC236}">
                  <a16:creationId xmlns:a16="http://schemas.microsoft.com/office/drawing/2014/main" id="{3747F6D8-587D-429B-A464-7708299FBDB6}"/>
                </a:ext>
              </a:extLst>
            </p:cNvPr>
            <p:cNvSpPr>
              <a:spLocks noChangeArrowheads="1"/>
            </p:cNvSpPr>
            <p:nvPr/>
          </p:nvSpPr>
          <p:spPr bwMode="auto">
            <a:xfrm>
              <a:off x="7639058"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14" name="Oval 13">
              <a:extLst>
                <a:ext uri="{FF2B5EF4-FFF2-40B4-BE49-F238E27FC236}">
                  <a16:creationId xmlns:a16="http://schemas.microsoft.com/office/drawing/2014/main" id="{C8634E08-B16B-4FE4-A719-504AE7C0C5BB}"/>
                </a:ext>
              </a:extLst>
            </p:cNvPr>
            <p:cNvSpPr>
              <a:spLocks noChangeArrowheads="1"/>
            </p:cNvSpPr>
            <p:nvPr/>
          </p:nvSpPr>
          <p:spPr bwMode="auto">
            <a:xfrm>
              <a:off x="7933306"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15" name="Oval 14">
              <a:extLst>
                <a:ext uri="{FF2B5EF4-FFF2-40B4-BE49-F238E27FC236}">
                  <a16:creationId xmlns:a16="http://schemas.microsoft.com/office/drawing/2014/main" id="{96B83C3B-D184-452B-988B-210651CFB9DC}"/>
                </a:ext>
              </a:extLst>
            </p:cNvPr>
            <p:cNvSpPr>
              <a:spLocks noChangeArrowheads="1"/>
            </p:cNvSpPr>
            <p:nvPr/>
          </p:nvSpPr>
          <p:spPr bwMode="auto">
            <a:xfrm>
              <a:off x="8300757"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16" name="Rectangle 15">
              <a:extLst>
                <a:ext uri="{FF2B5EF4-FFF2-40B4-BE49-F238E27FC236}">
                  <a16:creationId xmlns:a16="http://schemas.microsoft.com/office/drawing/2014/main" id="{A6228865-47A9-452E-93DF-F08C2DD0D2A3}"/>
                </a:ext>
              </a:extLst>
            </p:cNvPr>
            <p:cNvSpPr>
              <a:spLocks noChangeArrowheads="1"/>
            </p:cNvSpPr>
            <p:nvPr/>
          </p:nvSpPr>
          <p:spPr bwMode="auto">
            <a:xfrm>
              <a:off x="7639058" y="5141913"/>
              <a:ext cx="943027" cy="698500"/>
            </a:xfrm>
            <a:prstGeom prst="rect">
              <a:avLst/>
            </a:prstGeom>
            <a:noFill/>
            <a:ln w="12700">
              <a:solidFill>
                <a:schemeClr val="tx1"/>
              </a:solidFill>
              <a:miter lim="800000"/>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17" name="Rectangle 16">
              <a:extLst>
                <a:ext uri="{FF2B5EF4-FFF2-40B4-BE49-F238E27FC236}">
                  <a16:creationId xmlns:a16="http://schemas.microsoft.com/office/drawing/2014/main" id="{2EFCF0EA-B4CC-4AE4-B0C2-8B9CBCB9BAD7}"/>
                </a:ext>
              </a:extLst>
            </p:cNvPr>
            <p:cNvSpPr>
              <a:spLocks noChangeArrowheads="1"/>
            </p:cNvSpPr>
            <p:nvPr/>
          </p:nvSpPr>
          <p:spPr bwMode="auto">
            <a:xfrm>
              <a:off x="7933306" y="4503738"/>
              <a:ext cx="648780" cy="414338"/>
            </a:xfrm>
            <a:prstGeom prst="rect">
              <a:avLst/>
            </a:prstGeom>
            <a:solidFill>
              <a:srgbClr val="DADADA"/>
            </a:solidFill>
            <a:ln w="12700">
              <a:solidFill>
                <a:schemeClr val="tx1"/>
              </a:solidFill>
              <a:miter lim="800000"/>
              <a:headEnd/>
              <a:tailEnd/>
            </a:ln>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18" name="Oval 17">
              <a:extLst>
                <a:ext uri="{FF2B5EF4-FFF2-40B4-BE49-F238E27FC236}">
                  <a16:creationId xmlns:a16="http://schemas.microsoft.com/office/drawing/2014/main" id="{452C38E4-3D76-4B0F-A475-BE427610EE95}"/>
                </a:ext>
              </a:extLst>
            </p:cNvPr>
            <p:cNvSpPr>
              <a:spLocks noChangeArrowheads="1"/>
            </p:cNvSpPr>
            <p:nvPr/>
          </p:nvSpPr>
          <p:spPr bwMode="auto">
            <a:xfrm>
              <a:off x="8154350" y="4575175"/>
              <a:ext cx="281329" cy="271463"/>
            </a:xfrm>
            <a:prstGeom prst="ellipse">
              <a:avLst/>
            </a:prstGeom>
            <a:solidFill>
              <a:schemeClr val="bg2"/>
            </a:solidFill>
            <a:ln w="12700">
              <a:solidFill>
                <a:schemeClr val="tx1"/>
              </a:solidFill>
              <a:round/>
              <a:headEnd/>
              <a:tailEnd/>
            </a:ln>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19" name="Freeform 20">
              <a:extLst>
                <a:ext uri="{FF2B5EF4-FFF2-40B4-BE49-F238E27FC236}">
                  <a16:creationId xmlns:a16="http://schemas.microsoft.com/office/drawing/2014/main" id="{33255C60-C733-4F33-9EAD-4E64BE4C652F}"/>
                </a:ext>
              </a:extLst>
            </p:cNvPr>
            <p:cNvSpPr>
              <a:spLocks/>
            </p:cNvSpPr>
            <p:nvPr/>
          </p:nvSpPr>
          <p:spPr bwMode="auto">
            <a:xfrm>
              <a:off x="6677371" y="5775325"/>
              <a:ext cx="1435" cy="285750"/>
            </a:xfrm>
            <a:custGeom>
              <a:avLst/>
              <a:gdLst>
                <a:gd name="T0" fmla="*/ 0 w 1"/>
                <a:gd name="T1" fmla="*/ 0 h 193"/>
                <a:gd name="T2" fmla="*/ 0 w 1"/>
                <a:gd name="T3" fmla="*/ 179 h 193"/>
                <a:gd name="T4" fmla="*/ 0 60000 65536"/>
                <a:gd name="T5" fmla="*/ 0 60000 65536"/>
                <a:gd name="T6" fmla="*/ 0 w 1"/>
                <a:gd name="T7" fmla="*/ 0 h 193"/>
                <a:gd name="T8" fmla="*/ 1 w 1"/>
                <a:gd name="T9" fmla="*/ 193 h 193"/>
              </a:gdLst>
              <a:ahLst/>
              <a:cxnLst>
                <a:cxn ang="T4">
                  <a:pos x="T0" y="T1"/>
                </a:cxn>
                <a:cxn ang="T5">
                  <a:pos x="T2" y="T3"/>
                </a:cxn>
              </a:cxnLst>
              <a:rect l="T6" t="T7" r="T8" b="T9"/>
              <a:pathLst>
                <a:path w="1" h="193">
                  <a:moveTo>
                    <a:pt x="0" y="0"/>
                  </a:moveTo>
                  <a:lnTo>
                    <a:pt x="0" y="192"/>
                  </a:lnTo>
                </a:path>
              </a:pathLst>
            </a:custGeom>
            <a:noFill/>
            <a:ln w="12700" cap="rnd" cmpd="sng">
              <a:solidFill>
                <a:schemeClr val="tx1"/>
              </a:solidFill>
              <a:prstDash val="solid"/>
              <a:round/>
              <a:headEnd type="none" w="sm" len="sm"/>
              <a:tailEnd type="none" w="sm" len="sm"/>
            </a:ln>
            <a:extLst>
              <a:ext uri="{909E8E84-426E-40dd-AFC4-6F175D3DCCD1}">
                <a14:hiddenFill xmlns:lc="http://schemas.openxmlformats.org/drawingml/2006/lockedCanvas" xmlns:a14="http://schemas.microsoft.com/office/drawing/2010/main" xmlns="">
                  <a:solidFill>
                    <a:srgbClr val="FFFFFF"/>
                  </a:solidFill>
                </a14:hiddenFill>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dirty="0">
                <a:solidFill>
                  <a:srgbClr val="CCECFF"/>
                </a:solidFill>
              </a:endParaRPr>
            </a:p>
          </p:txBody>
        </p:sp>
        <p:sp>
          <p:nvSpPr>
            <p:cNvPr id="20" name="Freeform 21">
              <a:extLst>
                <a:ext uri="{FF2B5EF4-FFF2-40B4-BE49-F238E27FC236}">
                  <a16:creationId xmlns:a16="http://schemas.microsoft.com/office/drawing/2014/main" id="{7D916F58-4568-407E-933C-DED8E842B350}"/>
                </a:ext>
              </a:extLst>
            </p:cNvPr>
            <p:cNvSpPr>
              <a:spLocks/>
            </p:cNvSpPr>
            <p:nvPr/>
          </p:nvSpPr>
          <p:spPr bwMode="auto">
            <a:xfrm>
              <a:off x="7339069" y="5775325"/>
              <a:ext cx="1435" cy="285750"/>
            </a:xfrm>
            <a:custGeom>
              <a:avLst/>
              <a:gdLst>
                <a:gd name="T0" fmla="*/ 0 w 1"/>
                <a:gd name="T1" fmla="*/ 0 h 193"/>
                <a:gd name="T2" fmla="*/ 0 w 1"/>
                <a:gd name="T3" fmla="*/ 179 h 193"/>
                <a:gd name="T4" fmla="*/ 0 60000 65536"/>
                <a:gd name="T5" fmla="*/ 0 60000 65536"/>
                <a:gd name="T6" fmla="*/ 0 w 1"/>
                <a:gd name="T7" fmla="*/ 0 h 193"/>
                <a:gd name="T8" fmla="*/ 1 w 1"/>
                <a:gd name="T9" fmla="*/ 193 h 193"/>
              </a:gdLst>
              <a:ahLst/>
              <a:cxnLst>
                <a:cxn ang="T4">
                  <a:pos x="T0" y="T1"/>
                </a:cxn>
                <a:cxn ang="T5">
                  <a:pos x="T2" y="T3"/>
                </a:cxn>
              </a:cxnLst>
              <a:rect l="T6" t="T7" r="T8" b="T9"/>
              <a:pathLst>
                <a:path w="1" h="193">
                  <a:moveTo>
                    <a:pt x="0" y="0"/>
                  </a:moveTo>
                  <a:lnTo>
                    <a:pt x="0" y="192"/>
                  </a:lnTo>
                </a:path>
              </a:pathLst>
            </a:custGeom>
            <a:noFill/>
            <a:ln w="12700" cap="rnd" cmpd="sng">
              <a:solidFill>
                <a:schemeClr val="tx1"/>
              </a:solidFill>
              <a:prstDash val="solid"/>
              <a:round/>
              <a:headEnd type="none" w="sm" len="sm"/>
              <a:tailEnd type="none" w="sm" len="sm"/>
            </a:ln>
            <a:extLst>
              <a:ext uri="{909E8E84-426E-40dd-AFC4-6F175D3DCCD1}">
                <a14:hiddenFill xmlns:lc="http://schemas.openxmlformats.org/drawingml/2006/lockedCanvas" xmlns:a14="http://schemas.microsoft.com/office/drawing/2010/main" xmlns="">
                  <a:solidFill>
                    <a:srgbClr val="FFFFFF"/>
                  </a:solidFill>
                </a14:hiddenFill>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dirty="0">
                <a:solidFill>
                  <a:srgbClr val="CCECFF"/>
                </a:solidFill>
              </a:endParaRPr>
            </a:p>
          </p:txBody>
        </p:sp>
        <p:sp>
          <p:nvSpPr>
            <p:cNvPr id="21" name="Rectangle 20">
              <a:extLst>
                <a:ext uri="{FF2B5EF4-FFF2-40B4-BE49-F238E27FC236}">
                  <a16:creationId xmlns:a16="http://schemas.microsoft.com/office/drawing/2014/main" id="{628AB9A2-B63C-4D89-9B50-EE6BF72AAD6E}"/>
                </a:ext>
              </a:extLst>
            </p:cNvPr>
            <p:cNvSpPr>
              <a:spLocks noChangeArrowheads="1"/>
            </p:cNvSpPr>
            <p:nvPr/>
          </p:nvSpPr>
          <p:spPr bwMode="auto">
            <a:xfrm>
              <a:off x="7668950" y="5333281"/>
              <a:ext cx="846544" cy="322543"/>
            </a:xfrm>
            <a:prstGeom prst="rect">
              <a:avLst/>
            </a:prstGeom>
            <a:noFill/>
            <a:ln>
              <a:noFill/>
            </a:ln>
            <a:extLst>
              <a:ext uri="{909E8E84-426E-40dd-AFC4-6F175D3DCCD1}">
                <a14:hiddenFill xmlns:lc="http://schemas.openxmlformats.org/drawingml/2006/lockedCanvas" xmlns:a14="http://schemas.microsoft.com/office/drawing/2010/main" xmlns="">
                  <a:solidFill>
                    <a:srgbClr val="FFFFFF"/>
                  </a:solidFill>
                </a14:hiddenFill>
              </a:ext>
              <a:ext uri="{91240B29-F687-4f45-9708-019B960494DF}">
                <a14:hiddenLine xmlns:lc="http://schemas.openxmlformats.org/drawingml/2006/lockedCanvas" xmlns:a14="http://schemas.microsoft.com/office/drawing/2010/main" xmlns="" w="9525">
                  <a:solidFill>
                    <a:srgbClr val="000000"/>
                  </a:solidFill>
                  <a:miter lim="800000"/>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fr-FR" sz="1600" dirty="0">
                  <a:solidFill>
                    <a:schemeClr val="tx2"/>
                  </a:solidFill>
                  <a:latin typeface="Tahoma"/>
                  <a:cs typeface="Tahoma"/>
                </a:rPr>
                <a:t>Storage</a:t>
              </a:r>
            </a:p>
          </p:txBody>
        </p:sp>
        <p:sp>
          <p:nvSpPr>
            <p:cNvPr id="22" name="Rectangle 21">
              <a:extLst>
                <a:ext uri="{FF2B5EF4-FFF2-40B4-BE49-F238E27FC236}">
                  <a16:creationId xmlns:a16="http://schemas.microsoft.com/office/drawing/2014/main" id="{E8C8C214-E1F3-41FC-9513-A30396C6A08D}"/>
                </a:ext>
              </a:extLst>
            </p:cNvPr>
            <p:cNvSpPr>
              <a:spLocks noChangeArrowheads="1"/>
            </p:cNvSpPr>
            <p:nvPr/>
          </p:nvSpPr>
          <p:spPr bwMode="auto">
            <a:xfrm>
              <a:off x="6945450" y="4483539"/>
              <a:ext cx="978491" cy="568765"/>
            </a:xfrm>
            <a:prstGeom prst="rect">
              <a:avLst/>
            </a:prstGeom>
            <a:noFill/>
            <a:ln>
              <a:noFill/>
            </a:ln>
            <a:extLst>
              <a:ext uri="{909E8E84-426E-40dd-AFC4-6F175D3DCCD1}">
                <a14:hiddenFill xmlns:lc="http://schemas.openxmlformats.org/drawingml/2006/lockedCanvas" xmlns:a14="http://schemas.microsoft.com/office/drawing/2010/main" xmlns="">
                  <a:solidFill>
                    <a:srgbClr val="FFFFFF"/>
                  </a:solidFill>
                </a14:hiddenFill>
              </a:ext>
              <a:ext uri="{91240B29-F687-4f45-9708-019B960494DF}">
                <a14:hiddenLine xmlns:lc="http://schemas.openxmlformats.org/drawingml/2006/lockedCanvas" xmlns:a14="http://schemas.microsoft.com/office/drawing/2010/main" xmlns="" w="9525">
                  <a:solidFill>
                    <a:srgbClr val="000000"/>
                  </a:solidFill>
                  <a:miter lim="800000"/>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ltLang="fr-FR" sz="1600" dirty="0">
                  <a:solidFill>
                    <a:schemeClr val="tx2"/>
                  </a:solidFill>
                  <a:latin typeface="Tahoma"/>
                  <a:cs typeface="Tahoma"/>
                </a:rPr>
                <a:t>Cooking/</a:t>
              </a:r>
              <a:br>
                <a:rPr lang="en-US" altLang="fr-FR" sz="1600" dirty="0">
                  <a:solidFill>
                    <a:schemeClr val="tx2"/>
                  </a:solidFill>
                  <a:latin typeface="Tahoma"/>
                  <a:cs typeface="Tahoma"/>
                </a:rPr>
              </a:br>
              <a:r>
                <a:rPr lang="en-US" altLang="fr-FR" sz="1600" dirty="0">
                  <a:solidFill>
                    <a:schemeClr val="tx2"/>
                  </a:solidFill>
                  <a:latin typeface="Tahoma"/>
                  <a:cs typeface="Tahoma"/>
                </a:rPr>
                <a:t>Heating</a:t>
              </a:r>
            </a:p>
          </p:txBody>
        </p:sp>
        <p:grpSp>
          <p:nvGrpSpPr>
            <p:cNvPr id="23" name="Group 22">
              <a:extLst>
                <a:ext uri="{FF2B5EF4-FFF2-40B4-BE49-F238E27FC236}">
                  <a16:creationId xmlns:a16="http://schemas.microsoft.com/office/drawing/2014/main" id="{9529FE6A-560C-4D49-9736-97DFAC7D7D67}"/>
                </a:ext>
              </a:extLst>
            </p:cNvPr>
            <p:cNvGrpSpPr>
              <a:grpSpLocks/>
            </p:cNvGrpSpPr>
            <p:nvPr/>
          </p:nvGrpSpPr>
          <p:grpSpPr bwMode="auto">
            <a:xfrm>
              <a:off x="5504687" y="2178050"/>
              <a:ext cx="574141" cy="1824038"/>
              <a:chOff x="1210" y="1540"/>
              <a:chExt cx="375" cy="1232"/>
            </a:xfrm>
          </p:grpSpPr>
          <p:sp>
            <p:nvSpPr>
              <p:cNvPr id="38" name="Freeform 25">
                <a:extLst>
                  <a:ext uri="{FF2B5EF4-FFF2-40B4-BE49-F238E27FC236}">
                    <a16:creationId xmlns:a16="http://schemas.microsoft.com/office/drawing/2014/main" id="{DFC0B4C7-CE34-4AA2-9C12-C4EB0A300145}"/>
                  </a:ext>
                </a:extLst>
              </p:cNvPr>
              <p:cNvSpPr>
                <a:spLocks/>
              </p:cNvSpPr>
              <p:nvPr/>
            </p:nvSpPr>
            <p:spPr bwMode="auto">
              <a:xfrm>
                <a:off x="1210" y="1774"/>
                <a:ext cx="375" cy="998"/>
              </a:xfrm>
              <a:custGeom>
                <a:avLst/>
                <a:gdLst>
                  <a:gd name="T0" fmla="*/ 293 w 375"/>
                  <a:gd name="T1" fmla="*/ 0 h 999"/>
                  <a:gd name="T2" fmla="*/ 308 w 375"/>
                  <a:gd name="T3" fmla="*/ 3 h 999"/>
                  <a:gd name="T4" fmla="*/ 323 w 375"/>
                  <a:gd name="T5" fmla="*/ 8 h 999"/>
                  <a:gd name="T6" fmla="*/ 336 w 375"/>
                  <a:gd name="T7" fmla="*/ 16 h 999"/>
                  <a:gd name="T8" fmla="*/ 352 w 375"/>
                  <a:gd name="T9" fmla="*/ 30 h 999"/>
                  <a:gd name="T10" fmla="*/ 365 w 375"/>
                  <a:gd name="T11" fmla="*/ 47 h 999"/>
                  <a:gd name="T12" fmla="*/ 374 w 375"/>
                  <a:gd name="T13" fmla="*/ 70 h 999"/>
                  <a:gd name="T14" fmla="*/ 374 w 375"/>
                  <a:gd name="T15" fmla="*/ 453 h 999"/>
                  <a:gd name="T16" fmla="*/ 371 w 375"/>
                  <a:gd name="T17" fmla="*/ 466 h 999"/>
                  <a:gd name="T18" fmla="*/ 363 w 375"/>
                  <a:gd name="T19" fmla="*/ 479 h 999"/>
                  <a:gd name="T20" fmla="*/ 350 w 375"/>
                  <a:gd name="T21" fmla="*/ 488 h 999"/>
                  <a:gd name="T22" fmla="*/ 336 w 375"/>
                  <a:gd name="T23" fmla="*/ 489 h 999"/>
                  <a:gd name="T24" fmla="*/ 324 w 375"/>
                  <a:gd name="T25" fmla="*/ 485 h 999"/>
                  <a:gd name="T26" fmla="*/ 315 w 375"/>
                  <a:gd name="T27" fmla="*/ 474 h 999"/>
                  <a:gd name="T28" fmla="*/ 310 w 375"/>
                  <a:gd name="T29" fmla="*/ 464 h 999"/>
                  <a:gd name="T30" fmla="*/ 308 w 375"/>
                  <a:gd name="T31" fmla="*/ 452 h 999"/>
                  <a:gd name="T32" fmla="*/ 287 w 375"/>
                  <a:gd name="T33" fmla="*/ 942 h 999"/>
                  <a:gd name="T34" fmla="*/ 282 w 375"/>
                  <a:gd name="T35" fmla="*/ 966 h 999"/>
                  <a:gd name="T36" fmla="*/ 272 w 375"/>
                  <a:gd name="T37" fmla="*/ 985 h 999"/>
                  <a:gd name="T38" fmla="*/ 257 w 375"/>
                  <a:gd name="T39" fmla="*/ 994 h 999"/>
                  <a:gd name="T40" fmla="*/ 243 w 375"/>
                  <a:gd name="T41" fmla="*/ 998 h 999"/>
                  <a:gd name="T42" fmla="*/ 227 w 375"/>
                  <a:gd name="T43" fmla="*/ 994 h 999"/>
                  <a:gd name="T44" fmla="*/ 214 w 375"/>
                  <a:gd name="T45" fmla="*/ 985 h 999"/>
                  <a:gd name="T46" fmla="*/ 204 w 375"/>
                  <a:gd name="T47" fmla="*/ 969 h 999"/>
                  <a:gd name="T48" fmla="*/ 199 w 375"/>
                  <a:gd name="T49" fmla="*/ 955 h 999"/>
                  <a:gd name="T50" fmla="*/ 176 w 375"/>
                  <a:gd name="T51" fmla="*/ 477 h 999"/>
                  <a:gd name="T52" fmla="*/ 174 w 375"/>
                  <a:gd name="T53" fmla="*/ 959 h 999"/>
                  <a:gd name="T54" fmla="*/ 164 w 375"/>
                  <a:gd name="T55" fmla="*/ 980 h 999"/>
                  <a:gd name="T56" fmla="*/ 148 w 375"/>
                  <a:gd name="T57" fmla="*/ 994 h 999"/>
                  <a:gd name="T58" fmla="*/ 129 w 375"/>
                  <a:gd name="T59" fmla="*/ 998 h 999"/>
                  <a:gd name="T60" fmla="*/ 113 w 375"/>
                  <a:gd name="T61" fmla="*/ 994 h 999"/>
                  <a:gd name="T62" fmla="*/ 100 w 375"/>
                  <a:gd name="T63" fmla="*/ 982 h 999"/>
                  <a:gd name="T64" fmla="*/ 91 w 375"/>
                  <a:gd name="T65" fmla="*/ 966 h 999"/>
                  <a:gd name="T66" fmla="*/ 87 w 375"/>
                  <a:gd name="T67" fmla="*/ 947 h 999"/>
                  <a:gd name="T68" fmla="*/ 66 w 375"/>
                  <a:gd name="T69" fmla="*/ 452 h 999"/>
                  <a:gd name="T70" fmla="*/ 62 w 375"/>
                  <a:gd name="T71" fmla="*/ 468 h 999"/>
                  <a:gd name="T72" fmla="*/ 57 w 375"/>
                  <a:gd name="T73" fmla="*/ 476 h 999"/>
                  <a:gd name="T74" fmla="*/ 49 w 375"/>
                  <a:gd name="T75" fmla="*/ 485 h 999"/>
                  <a:gd name="T76" fmla="*/ 41 w 375"/>
                  <a:gd name="T77" fmla="*/ 489 h 999"/>
                  <a:gd name="T78" fmla="*/ 30 w 375"/>
                  <a:gd name="T79" fmla="*/ 490 h 999"/>
                  <a:gd name="T80" fmla="*/ 20 w 375"/>
                  <a:gd name="T81" fmla="*/ 487 h 999"/>
                  <a:gd name="T82" fmla="*/ 13 w 375"/>
                  <a:gd name="T83" fmla="*/ 481 h 999"/>
                  <a:gd name="T84" fmla="*/ 6 w 375"/>
                  <a:gd name="T85" fmla="*/ 472 h 999"/>
                  <a:gd name="T86" fmla="*/ 2 w 375"/>
                  <a:gd name="T87" fmla="*/ 462 h 999"/>
                  <a:gd name="T88" fmla="*/ 0 w 375"/>
                  <a:gd name="T89" fmla="*/ 81 h 999"/>
                  <a:gd name="T90" fmla="*/ 9 w 375"/>
                  <a:gd name="T91" fmla="*/ 50 h 999"/>
                  <a:gd name="T92" fmla="*/ 23 w 375"/>
                  <a:gd name="T93" fmla="*/ 30 h 999"/>
                  <a:gd name="T94" fmla="*/ 46 w 375"/>
                  <a:gd name="T95" fmla="*/ 12 h 999"/>
                  <a:gd name="T96" fmla="*/ 72 w 375"/>
                  <a:gd name="T97" fmla="*/ 3 h 9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5"/>
                  <a:gd name="T148" fmla="*/ 0 h 999"/>
                  <a:gd name="T149" fmla="*/ 375 w 375"/>
                  <a:gd name="T150" fmla="*/ 999 h 9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5" h="999">
                    <a:moveTo>
                      <a:pt x="90" y="0"/>
                    </a:moveTo>
                    <a:lnTo>
                      <a:pt x="287" y="0"/>
                    </a:lnTo>
                    <a:lnTo>
                      <a:pt x="293" y="0"/>
                    </a:lnTo>
                    <a:lnTo>
                      <a:pt x="298" y="1"/>
                    </a:lnTo>
                    <a:lnTo>
                      <a:pt x="302" y="2"/>
                    </a:lnTo>
                    <a:lnTo>
                      <a:pt x="308" y="3"/>
                    </a:lnTo>
                    <a:lnTo>
                      <a:pt x="313" y="4"/>
                    </a:lnTo>
                    <a:lnTo>
                      <a:pt x="317" y="6"/>
                    </a:lnTo>
                    <a:lnTo>
                      <a:pt x="323" y="8"/>
                    </a:lnTo>
                    <a:lnTo>
                      <a:pt x="328" y="11"/>
                    </a:lnTo>
                    <a:lnTo>
                      <a:pt x="332" y="13"/>
                    </a:lnTo>
                    <a:lnTo>
                      <a:pt x="336" y="16"/>
                    </a:lnTo>
                    <a:lnTo>
                      <a:pt x="342" y="20"/>
                    </a:lnTo>
                    <a:lnTo>
                      <a:pt x="347" y="24"/>
                    </a:lnTo>
                    <a:lnTo>
                      <a:pt x="352" y="30"/>
                    </a:lnTo>
                    <a:lnTo>
                      <a:pt x="357" y="36"/>
                    </a:lnTo>
                    <a:lnTo>
                      <a:pt x="361" y="41"/>
                    </a:lnTo>
                    <a:lnTo>
                      <a:pt x="365" y="47"/>
                    </a:lnTo>
                    <a:lnTo>
                      <a:pt x="369" y="56"/>
                    </a:lnTo>
                    <a:lnTo>
                      <a:pt x="371" y="61"/>
                    </a:lnTo>
                    <a:lnTo>
                      <a:pt x="374" y="70"/>
                    </a:lnTo>
                    <a:lnTo>
                      <a:pt x="374" y="77"/>
                    </a:lnTo>
                    <a:lnTo>
                      <a:pt x="374" y="84"/>
                    </a:lnTo>
                    <a:lnTo>
                      <a:pt x="374" y="453"/>
                    </a:lnTo>
                    <a:lnTo>
                      <a:pt x="373" y="457"/>
                    </a:lnTo>
                    <a:lnTo>
                      <a:pt x="372" y="462"/>
                    </a:lnTo>
                    <a:lnTo>
                      <a:pt x="371" y="466"/>
                    </a:lnTo>
                    <a:lnTo>
                      <a:pt x="369" y="470"/>
                    </a:lnTo>
                    <a:lnTo>
                      <a:pt x="366" y="475"/>
                    </a:lnTo>
                    <a:lnTo>
                      <a:pt x="363" y="479"/>
                    </a:lnTo>
                    <a:lnTo>
                      <a:pt x="358" y="483"/>
                    </a:lnTo>
                    <a:lnTo>
                      <a:pt x="354" y="487"/>
                    </a:lnTo>
                    <a:lnTo>
                      <a:pt x="350" y="488"/>
                    </a:lnTo>
                    <a:lnTo>
                      <a:pt x="345" y="490"/>
                    </a:lnTo>
                    <a:lnTo>
                      <a:pt x="340" y="490"/>
                    </a:lnTo>
                    <a:lnTo>
                      <a:pt x="336" y="489"/>
                    </a:lnTo>
                    <a:lnTo>
                      <a:pt x="331" y="488"/>
                    </a:lnTo>
                    <a:lnTo>
                      <a:pt x="327" y="486"/>
                    </a:lnTo>
                    <a:lnTo>
                      <a:pt x="324" y="485"/>
                    </a:lnTo>
                    <a:lnTo>
                      <a:pt x="320" y="481"/>
                    </a:lnTo>
                    <a:lnTo>
                      <a:pt x="317" y="478"/>
                    </a:lnTo>
                    <a:lnTo>
                      <a:pt x="315" y="474"/>
                    </a:lnTo>
                    <a:lnTo>
                      <a:pt x="313" y="470"/>
                    </a:lnTo>
                    <a:lnTo>
                      <a:pt x="311" y="467"/>
                    </a:lnTo>
                    <a:lnTo>
                      <a:pt x="310" y="464"/>
                    </a:lnTo>
                    <a:lnTo>
                      <a:pt x="309" y="460"/>
                    </a:lnTo>
                    <a:lnTo>
                      <a:pt x="309" y="457"/>
                    </a:lnTo>
                    <a:lnTo>
                      <a:pt x="308" y="452"/>
                    </a:lnTo>
                    <a:lnTo>
                      <a:pt x="309" y="169"/>
                    </a:lnTo>
                    <a:lnTo>
                      <a:pt x="287" y="169"/>
                    </a:lnTo>
                    <a:lnTo>
                      <a:pt x="287" y="942"/>
                    </a:lnTo>
                    <a:lnTo>
                      <a:pt x="287" y="949"/>
                    </a:lnTo>
                    <a:lnTo>
                      <a:pt x="285" y="958"/>
                    </a:lnTo>
                    <a:lnTo>
                      <a:pt x="282" y="966"/>
                    </a:lnTo>
                    <a:lnTo>
                      <a:pt x="279" y="974"/>
                    </a:lnTo>
                    <a:lnTo>
                      <a:pt x="276" y="979"/>
                    </a:lnTo>
                    <a:lnTo>
                      <a:pt x="272" y="985"/>
                    </a:lnTo>
                    <a:lnTo>
                      <a:pt x="267" y="988"/>
                    </a:lnTo>
                    <a:lnTo>
                      <a:pt x="262" y="993"/>
                    </a:lnTo>
                    <a:lnTo>
                      <a:pt x="257" y="994"/>
                    </a:lnTo>
                    <a:lnTo>
                      <a:pt x="252" y="997"/>
                    </a:lnTo>
                    <a:lnTo>
                      <a:pt x="248" y="997"/>
                    </a:lnTo>
                    <a:lnTo>
                      <a:pt x="243" y="998"/>
                    </a:lnTo>
                    <a:lnTo>
                      <a:pt x="239" y="998"/>
                    </a:lnTo>
                    <a:lnTo>
                      <a:pt x="233" y="997"/>
                    </a:lnTo>
                    <a:lnTo>
                      <a:pt x="227" y="994"/>
                    </a:lnTo>
                    <a:lnTo>
                      <a:pt x="222" y="991"/>
                    </a:lnTo>
                    <a:lnTo>
                      <a:pt x="217" y="988"/>
                    </a:lnTo>
                    <a:lnTo>
                      <a:pt x="214" y="985"/>
                    </a:lnTo>
                    <a:lnTo>
                      <a:pt x="210" y="980"/>
                    </a:lnTo>
                    <a:lnTo>
                      <a:pt x="207" y="975"/>
                    </a:lnTo>
                    <a:lnTo>
                      <a:pt x="204" y="969"/>
                    </a:lnTo>
                    <a:lnTo>
                      <a:pt x="201" y="965"/>
                    </a:lnTo>
                    <a:lnTo>
                      <a:pt x="200" y="959"/>
                    </a:lnTo>
                    <a:lnTo>
                      <a:pt x="199" y="955"/>
                    </a:lnTo>
                    <a:lnTo>
                      <a:pt x="199" y="948"/>
                    </a:lnTo>
                    <a:lnTo>
                      <a:pt x="199" y="477"/>
                    </a:lnTo>
                    <a:lnTo>
                      <a:pt x="176" y="477"/>
                    </a:lnTo>
                    <a:lnTo>
                      <a:pt x="175" y="945"/>
                    </a:lnTo>
                    <a:lnTo>
                      <a:pt x="175" y="952"/>
                    </a:lnTo>
                    <a:lnTo>
                      <a:pt x="174" y="959"/>
                    </a:lnTo>
                    <a:lnTo>
                      <a:pt x="171" y="966"/>
                    </a:lnTo>
                    <a:lnTo>
                      <a:pt x="168" y="973"/>
                    </a:lnTo>
                    <a:lnTo>
                      <a:pt x="164" y="980"/>
                    </a:lnTo>
                    <a:lnTo>
                      <a:pt x="159" y="985"/>
                    </a:lnTo>
                    <a:lnTo>
                      <a:pt x="154" y="991"/>
                    </a:lnTo>
                    <a:lnTo>
                      <a:pt x="148" y="994"/>
                    </a:lnTo>
                    <a:lnTo>
                      <a:pt x="142" y="997"/>
                    </a:lnTo>
                    <a:lnTo>
                      <a:pt x="135" y="998"/>
                    </a:lnTo>
                    <a:lnTo>
                      <a:pt x="129" y="998"/>
                    </a:lnTo>
                    <a:lnTo>
                      <a:pt x="123" y="997"/>
                    </a:lnTo>
                    <a:lnTo>
                      <a:pt x="119" y="996"/>
                    </a:lnTo>
                    <a:lnTo>
                      <a:pt x="113" y="994"/>
                    </a:lnTo>
                    <a:lnTo>
                      <a:pt x="109" y="991"/>
                    </a:lnTo>
                    <a:lnTo>
                      <a:pt x="105" y="986"/>
                    </a:lnTo>
                    <a:lnTo>
                      <a:pt x="100" y="982"/>
                    </a:lnTo>
                    <a:lnTo>
                      <a:pt x="97" y="977"/>
                    </a:lnTo>
                    <a:lnTo>
                      <a:pt x="94" y="971"/>
                    </a:lnTo>
                    <a:lnTo>
                      <a:pt x="91" y="966"/>
                    </a:lnTo>
                    <a:lnTo>
                      <a:pt x="90" y="960"/>
                    </a:lnTo>
                    <a:lnTo>
                      <a:pt x="89" y="956"/>
                    </a:lnTo>
                    <a:lnTo>
                      <a:pt x="87" y="947"/>
                    </a:lnTo>
                    <a:lnTo>
                      <a:pt x="88" y="169"/>
                    </a:lnTo>
                    <a:lnTo>
                      <a:pt x="66" y="169"/>
                    </a:lnTo>
                    <a:lnTo>
                      <a:pt x="66" y="452"/>
                    </a:lnTo>
                    <a:lnTo>
                      <a:pt x="65" y="457"/>
                    </a:lnTo>
                    <a:lnTo>
                      <a:pt x="64" y="462"/>
                    </a:lnTo>
                    <a:lnTo>
                      <a:pt x="62" y="468"/>
                    </a:lnTo>
                    <a:lnTo>
                      <a:pt x="60" y="472"/>
                    </a:lnTo>
                    <a:lnTo>
                      <a:pt x="59" y="474"/>
                    </a:lnTo>
                    <a:lnTo>
                      <a:pt x="57" y="476"/>
                    </a:lnTo>
                    <a:lnTo>
                      <a:pt x="54" y="479"/>
                    </a:lnTo>
                    <a:lnTo>
                      <a:pt x="53" y="482"/>
                    </a:lnTo>
                    <a:lnTo>
                      <a:pt x="49" y="485"/>
                    </a:lnTo>
                    <a:lnTo>
                      <a:pt x="47" y="486"/>
                    </a:lnTo>
                    <a:lnTo>
                      <a:pt x="44" y="488"/>
                    </a:lnTo>
                    <a:lnTo>
                      <a:pt x="41" y="489"/>
                    </a:lnTo>
                    <a:lnTo>
                      <a:pt x="38" y="490"/>
                    </a:lnTo>
                    <a:lnTo>
                      <a:pt x="35" y="490"/>
                    </a:lnTo>
                    <a:lnTo>
                      <a:pt x="30" y="490"/>
                    </a:lnTo>
                    <a:lnTo>
                      <a:pt x="27" y="489"/>
                    </a:lnTo>
                    <a:lnTo>
                      <a:pt x="24" y="488"/>
                    </a:lnTo>
                    <a:lnTo>
                      <a:pt x="20" y="487"/>
                    </a:lnTo>
                    <a:lnTo>
                      <a:pt x="18" y="485"/>
                    </a:lnTo>
                    <a:lnTo>
                      <a:pt x="16" y="483"/>
                    </a:lnTo>
                    <a:lnTo>
                      <a:pt x="13" y="481"/>
                    </a:lnTo>
                    <a:lnTo>
                      <a:pt x="11" y="479"/>
                    </a:lnTo>
                    <a:lnTo>
                      <a:pt x="8" y="475"/>
                    </a:lnTo>
                    <a:lnTo>
                      <a:pt x="6" y="472"/>
                    </a:lnTo>
                    <a:lnTo>
                      <a:pt x="5" y="468"/>
                    </a:lnTo>
                    <a:lnTo>
                      <a:pt x="3" y="466"/>
                    </a:lnTo>
                    <a:lnTo>
                      <a:pt x="2" y="462"/>
                    </a:lnTo>
                    <a:lnTo>
                      <a:pt x="1" y="458"/>
                    </a:lnTo>
                    <a:lnTo>
                      <a:pt x="0" y="453"/>
                    </a:lnTo>
                    <a:lnTo>
                      <a:pt x="0" y="81"/>
                    </a:lnTo>
                    <a:lnTo>
                      <a:pt x="2" y="70"/>
                    </a:lnTo>
                    <a:lnTo>
                      <a:pt x="5" y="59"/>
                    </a:lnTo>
                    <a:lnTo>
                      <a:pt x="9" y="50"/>
                    </a:lnTo>
                    <a:lnTo>
                      <a:pt x="13" y="42"/>
                    </a:lnTo>
                    <a:lnTo>
                      <a:pt x="17" y="36"/>
                    </a:lnTo>
                    <a:lnTo>
                      <a:pt x="23" y="30"/>
                    </a:lnTo>
                    <a:lnTo>
                      <a:pt x="31" y="22"/>
                    </a:lnTo>
                    <a:lnTo>
                      <a:pt x="39" y="16"/>
                    </a:lnTo>
                    <a:lnTo>
                      <a:pt x="46" y="12"/>
                    </a:lnTo>
                    <a:lnTo>
                      <a:pt x="53" y="9"/>
                    </a:lnTo>
                    <a:lnTo>
                      <a:pt x="63" y="5"/>
                    </a:lnTo>
                    <a:lnTo>
                      <a:pt x="72" y="3"/>
                    </a:lnTo>
                    <a:lnTo>
                      <a:pt x="81" y="1"/>
                    </a:lnTo>
                    <a:lnTo>
                      <a:pt x="90" y="0"/>
                    </a:lnTo>
                  </a:path>
                </a:pathLst>
              </a:custGeom>
              <a:solidFill>
                <a:srgbClr val="000000"/>
              </a:solidFill>
              <a:ln>
                <a:noFill/>
              </a:ln>
              <a:extLst>
                <a:ext uri="{91240B29-F687-4f45-9708-019B960494DF}">
                  <a14:hiddenLine xmlns:lc="http://schemas.openxmlformats.org/drawingml/2006/lockedCanvas" xmlns:a14="http://schemas.microsoft.com/office/drawing/2010/main" xmlns="" w="9525" cap="rnd">
                    <a:solidFill>
                      <a:srgbClr val="000000"/>
                    </a:solidFill>
                    <a:round/>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dirty="0">
                  <a:solidFill>
                    <a:srgbClr val="CCECFF"/>
                  </a:solidFill>
                </a:endParaRPr>
              </a:p>
            </p:txBody>
          </p:sp>
          <p:sp>
            <p:nvSpPr>
              <p:cNvPr id="39" name="Oval 38">
                <a:extLst>
                  <a:ext uri="{FF2B5EF4-FFF2-40B4-BE49-F238E27FC236}">
                    <a16:creationId xmlns:a16="http://schemas.microsoft.com/office/drawing/2014/main" id="{14BAB43F-1CD1-4267-AB75-EBC54182DFF2}"/>
                  </a:ext>
                </a:extLst>
              </p:cNvPr>
              <p:cNvSpPr>
                <a:spLocks noChangeArrowheads="1"/>
              </p:cNvSpPr>
              <p:nvPr/>
            </p:nvSpPr>
            <p:spPr bwMode="auto">
              <a:xfrm>
                <a:off x="1315" y="1540"/>
                <a:ext cx="152" cy="193"/>
              </a:xfrm>
              <a:prstGeom prst="ellipse">
                <a:avLst/>
              </a:prstGeom>
              <a:solidFill>
                <a:srgbClr val="000000"/>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grpSp>
        <p:grpSp>
          <p:nvGrpSpPr>
            <p:cNvPr id="24" name="Group 23">
              <a:extLst>
                <a:ext uri="{FF2B5EF4-FFF2-40B4-BE49-F238E27FC236}">
                  <a16:creationId xmlns:a16="http://schemas.microsoft.com/office/drawing/2014/main" id="{54A6F0E4-8F28-44A1-8153-665E7314E590}"/>
                </a:ext>
              </a:extLst>
            </p:cNvPr>
            <p:cNvGrpSpPr>
              <a:grpSpLocks/>
            </p:cNvGrpSpPr>
            <p:nvPr/>
          </p:nvGrpSpPr>
          <p:grpSpPr bwMode="auto">
            <a:xfrm>
              <a:off x="6361594" y="2178050"/>
              <a:ext cx="690405" cy="1820863"/>
              <a:chOff x="1761" y="1540"/>
              <a:chExt cx="448" cy="1230"/>
            </a:xfrm>
          </p:grpSpPr>
          <p:sp>
            <p:nvSpPr>
              <p:cNvPr id="36" name="Freeform 28">
                <a:extLst>
                  <a:ext uri="{FF2B5EF4-FFF2-40B4-BE49-F238E27FC236}">
                    <a16:creationId xmlns:a16="http://schemas.microsoft.com/office/drawing/2014/main" id="{68F9BC6A-4506-4BB1-BDED-F91839DBB0C7}"/>
                  </a:ext>
                </a:extLst>
              </p:cNvPr>
              <p:cNvSpPr>
                <a:spLocks/>
              </p:cNvSpPr>
              <p:nvPr/>
            </p:nvSpPr>
            <p:spPr bwMode="auto">
              <a:xfrm>
                <a:off x="1761" y="1774"/>
                <a:ext cx="448" cy="996"/>
              </a:xfrm>
              <a:custGeom>
                <a:avLst/>
                <a:gdLst>
                  <a:gd name="T0" fmla="*/ 335 w 450"/>
                  <a:gd name="T1" fmla="*/ 1 h 997"/>
                  <a:gd name="T2" fmla="*/ 349 w 450"/>
                  <a:gd name="T3" fmla="*/ 7 h 997"/>
                  <a:gd name="T4" fmla="*/ 362 w 450"/>
                  <a:gd name="T5" fmla="*/ 19 h 997"/>
                  <a:gd name="T6" fmla="*/ 373 w 450"/>
                  <a:gd name="T7" fmla="*/ 33 h 997"/>
                  <a:gd name="T8" fmla="*/ 380 w 450"/>
                  <a:gd name="T9" fmla="*/ 50 h 997"/>
                  <a:gd name="T10" fmla="*/ 386 w 450"/>
                  <a:gd name="T11" fmla="*/ 70 h 997"/>
                  <a:gd name="T12" fmla="*/ 448 w 450"/>
                  <a:gd name="T13" fmla="*/ 375 h 997"/>
                  <a:gd name="T14" fmla="*/ 448 w 450"/>
                  <a:gd name="T15" fmla="*/ 394 h 997"/>
                  <a:gd name="T16" fmla="*/ 442 w 450"/>
                  <a:gd name="T17" fmla="*/ 411 h 997"/>
                  <a:gd name="T18" fmla="*/ 429 w 450"/>
                  <a:gd name="T19" fmla="*/ 423 h 997"/>
                  <a:gd name="T20" fmla="*/ 415 w 450"/>
                  <a:gd name="T21" fmla="*/ 426 h 997"/>
                  <a:gd name="T22" fmla="*/ 403 w 450"/>
                  <a:gd name="T23" fmla="*/ 422 h 997"/>
                  <a:gd name="T24" fmla="*/ 391 w 450"/>
                  <a:gd name="T25" fmla="*/ 412 h 997"/>
                  <a:gd name="T26" fmla="*/ 384 w 450"/>
                  <a:gd name="T27" fmla="*/ 395 h 997"/>
                  <a:gd name="T28" fmla="*/ 408 w 450"/>
                  <a:gd name="T29" fmla="*/ 616 h 997"/>
                  <a:gd name="T30" fmla="*/ 325 w 450"/>
                  <a:gd name="T31" fmla="*/ 957 h 997"/>
                  <a:gd name="T32" fmla="*/ 319 w 450"/>
                  <a:gd name="T33" fmla="*/ 975 h 997"/>
                  <a:gd name="T34" fmla="*/ 307 w 450"/>
                  <a:gd name="T35" fmla="*/ 989 h 997"/>
                  <a:gd name="T36" fmla="*/ 294 w 450"/>
                  <a:gd name="T37" fmla="*/ 995 h 997"/>
                  <a:gd name="T38" fmla="*/ 281 w 450"/>
                  <a:gd name="T39" fmla="*/ 995 h 997"/>
                  <a:gd name="T40" fmla="*/ 266 w 450"/>
                  <a:gd name="T41" fmla="*/ 989 h 997"/>
                  <a:gd name="T42" fmla="*/ 256 w 450"/>
                  <a:gd name="T43" fmla="*/ 978 h 997"/>
                  <a:gd name="T44" fmla="*/ 249 w 450"/>
                  <a:gd name="T45" fmla="*/ 965 h 997"/>
                  <a:gd name="T46" fmla="*/ 246 w 450"/>
                  <a:gd name="T47" fmla="*/ 950 h 997"/>
                  <a:gd name="T48" fmla="*/ 206 w 450"/>
                  <a:gd name="T49" fmla="*/ 950 h 997"/>
                  <a:gd name="T50" fmla="*/ 203 w 450"/>
                  <a:gd name="T51" fmla="*/ 965 h 997"/>
                  <a:gd name="T52" fmla="*/ 195 w 450"/>
                  <a:gd name="T53" fmla="*/ 980 h 997"/>
                  <a:gd name="T54" fmla="*/ 183 w 450"/>
                  <a:gd name="T55" fmla="*/ 991 h 997"/>
                  <a:gd name="T56" fmla="*/ 169 w 450"/>
                  <a:gd name="T57" fmla="*/ 996 h 997"/>
                  <a:gd name="T58" fmla="*/ 155 w 450"/>
                  <a:gd name="T59" fmla="*/ 995 h 997"/>
                  <a:gd name="T60" fmla="*/ 142 w 450"/>
                  <a:gd name="T61" fmla="*/ 987 h 997"/>
                  <a:gd name="T62" fmla="*/ 134 w 450"/>
                  <a:gd name="T63" fmla="*/ 977 h 997"/>
                  <a:gd name="T64" fmla="*/ 127 w 450"/>
                  <a:gd name="T65" fmla="*/ 960 h 997"/>
                  <a:gd name="T66" fmla="*/ 125 w 450"/>
                  <a:gd name="T67" fmla="*/ 618 h 997"/>
                  <a:gd name="T68" fmla="*/ 125 w 450"/>
                  <a:gd name="T69" fmla="*/ 140 h 997"/>
                  <a:gd name="T70" fmla="*/ 62 w 450"/>
                  <a:gd name="T71" fmla="*/ 414 h 997"/>
                  <a:gd name="T72" fmla="*/ 52 w 450"/>
                  <a:gd name="T73" fmla="*/ 428 h 997"/>
                  <a:gd name="T74" fmla="*/ 37 w 450"/>
                  <a:gd name="T75" fmla="*/ 434 h 997"/>
                  <a:gd name="T76" fmla="*/ 23 w 450"/>
                  <a:gd name="T77" fmla="*/ 431 h 997"/>
                  <a:gd name="T78" fmla="*/ 9 w 450"/>
                  <a:gd name="T79" fmla="*/ 421 h 997"/>
                  <a:gd name="T80" fmla="*/ 2 w 450"/>
                  <a:gd name="T81" fmla="*/ 407 h 997"/>
                  <a:gd name="T82" fmla="*/ 0 w 450"/>
                  <a:gd name="T83" fmla="*/ 391 h 997"/>
                  <a:gd name="T84" fmla="*/ 64 w 450"/>
                  <a:gd name="T85" fmla="*/ 84 h 997"/>
                  <a:gd name="T86" fmla="*/ 67 w 450"/>
                  <a:gd name="T87" fmla="*/ 64 h 997"/>
                  <a:gd name="T88" fmla="*/ 71 w 450"/>
                  <a:gd name="T89" fmla="*/ 47 h 997"/>
                  <a:gd name="T90" fmla="*/ 81 w 450"/>
                  <a:gd name="T91" fmla="*/ 28 h 997"/>
                  <a:gd name="T92" fmla="*/ 93 w 450"/>
                  <a:gd name="T93" fmla="*/ 14 h 997"/>
                  <a:gd name="T94" fmla="*/ 107 w 450"/>
                  <a:gd name="T95" fmla="*/ 4 h 9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50"/>
                  <a:gd name="T145" fmla="*/ 0 h 997"/>
                  <a:gd name="T146" fmla="*/ 450 w 450"/>
                  <a:gd name="T147" fmla="*/ 997 h 99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50" h="997">
                    <a:moveTo>
                      <a:pt x="123" y="0"/>
                    </a:moveTo>
                    <a:lnTo>
                      <a:pt x="329" y="0"/>
                    </a:lnTo>
                    <a:lnTo>
                      <a:pt x="335" y="1"/>
                    </a:lnTo>
                    <a:lnTo>
                      <a:pt x="339" y="3"/>
                    </a:lnTo>
                    <a:lnTo>
                      <a:pt x="344" y="4"/>
                    </a:lnTo>
                    <a:lnTo>
                      <a:pt x="349" y="7"/>
                    </a:lnTo>
                    <a:lnTo>
                      <a:pt x="354" y="10"/>
                    </a:lnTo>
                    <a:lnTo>
                      <a:pt x="358" y="14"/>
                    </a:lnTo>
                    <a:lnTo>
                      <a:pt x="362" y="19"/>
                    </a:lnTo>
                    <a:lnTo>
                      <a:pt x="367" y="23"/>
                    </a:lnTo>
                    <a:lnTo>
                      <a:pt x="370" y="28"/>
                    </a:lnTo>
                    <a:lnTo>
                      <a:pt x="373" y="33"/>
                    </a:lnTo>
                    <a:lnTo>
                      <a:pt x="376" y="38"/>
                    </a:lnTo>
                    <a:lnTo>
                      <a:pt x="378" y="44"/>
                    </a:lnTo>
                    <a:lnTo>
                      <a:pt x="380" y="50"/>
                    </a:lnTo>
                    <a:lnTo>
                      <a:pt x="382" y="54"/>
                    </a:lnTo>
                    <a:lnTo>
                      <a:pt x="383" y="62"/>
                    </a:lnTo>
                    <a:lnTo>
                      <a:pt x="386" y="70"/>
                    </a:lnTo>
                    <a:lnTo>
                      <a:pt x="386" y="78"/>
                    </a:lnTo>
                    <a:lnTo>
                      <a:pt x="388" y="87"/>
                    </a:lnTo>
                    <a:lnTo>
                      <a:pt x="448" y="375"/>
                    </a:lnTo>
                    <a:lnTo>
                      <a:pt x="449" y="381"/>
                    </a:lnTo>
                    <a:lnTo>
                      <a:pt x="449" y="388"/>
                    </a:lnTo>
                    <a:lnTo>
                      <a:pt x="448" y="394"/>
                    </a:lnTo>
                    <a:lnTo>
                      <a:pt x="447" y="400"/>
                    </a:lnTo>
                    <a:lnTo>
                      <a:pt x="445" y="405"/>
                    </a:lnTo>
                    <a:lnTo>
                      <a:pt x="442" y="411"/>
                    </a:lnTo>
                    <a:lnTo>
                      <a:pt x="438" y="416"/>
                    </a:lnTo>
                    <a:lnTo>
                      <a:pt x="433" y="420"/>
                    </a:lnTo>
                    <a:lnTo>
                      <a:pt x="429" y="423"/>
                    </a:lnTo>
                    <a:lnTo>
                      <a:pt x="425" y="425"/>
                    </a:lnTo>
                    <a:lnTo>
                      <a:pt x="420" y="426"/>
                    </a:lnTo>
                    <a:lnTo>
                      <a:pt x="415" y="426"/>
                    </a:lnTo>
                    <a:lnTo>
                      <a:pt x="411" y="425"/>
                    </a:lnTo>
                    <a:lnTo>
                      <a:pt x="406" y="424"/>
                    </a:lnTo>
                    <a:lnTo>
                      <a:pt x="403" y="422"/>
                    </a:lnTo>
                    <a:lnTo>
                      <a:pt x="398" y="419"/>
                    </a:lnTo>
                    <a:lnTo>
                      <a:pt x="394" y="416"/>
                    </a:lnTo>
                    <a:lnTo>
                      <a:pt x="391" y="412"/>
                    </a:lnTo>
                    <a:lnTo>
                      <a:pt x="388" y="406"/>
                    </a:lnTo>
                    <a:lnTo>
                      <a:pt x="386" y="400"/>
                    </a:lnTo>
                    <a:lnTo>
                      <a:pt x="384" y="395"/>
                    </a:lnTo>
                    <a:lnTo>
                      <a:pt x="326" y="141"/>
                    </a:lnTo>
                    <a:lnTo>
                      <a:pt x="306" y="141"/>
                    </a:lnTo>
                    <a:lnTo>
                      <a:pt x="408" y="616"/>
                    </a:lnTo>
                    <a:lnTo>
                      <a:pt x="325" y="616"/>
                    </a:lnTo>
                    <a:lnTo>
                      <a:pt x="326" y="950"/>
                    </a:lnTo>
                    <a:lnTo>
                      <a:pt x="325" y="957"/>
                    </a:lnTo>
                    <a:lnTo>
                      <a:pt x="324" y="963"/>
                    </a:lnTo>
                    <a:lnTo>
                      <a:pt x="322" y="969"/>
                    </a:lnTo>
                    <a:lnTo>
                      <a:pt x="319" y="975"/>
                    </a:lnTo>
                    <a:lnTo>
                      <a:pt x="315" y="980"/>
                    </a:lnTo>
                    <a:lnTo>
                      <a:pt x="312" y="984"/>
                    </a:lnTo>
                    <a:lnTo>
                      <a:pt x="307" y="989"/>
                    </a:lnTo>
                    <a:lnTo>
                      <a:pt x="303" y="992"/>
                    </a:lnTo>
                    <a:lnTo>
                      <a:pt x="299" y="994"/>
                    </a:lnTo>
                    <a:lnTo>
                      <a:pt x="294" y="995"/>
                    </a:lnTo>
                    <a:lnTo>
                      <a:pt x="289" y="996"/>
                    </a:lnTo>
                    <a:lnTo>
                      <a:pt x="285" y="996"/>
                    </a:lnTo>
                    <a:lnTo>
                      <a:pt x="281" y="995"/>
                    </a:lnTo>
                    <a:lnTo>
                      <a:pt x="275" y="995"/>
                    </a:lnTo>
                    <a:lnTo>
                      <a:pt x="270" y="992"/>
                    </a:lnTo>
                    <a:lnTo>
                      <a:pt x="266" y="989"/>
                    </a:lnTo>
                    <a:lnTo>
                      <a:pt x="263" y="986"/>
                    </a:lnTo>
                    <a:lnTo>
                      <a:pt x="258" y="983"/>
                    </a:lnTo>
                    <a:lnTo>
                      <a:pt x="256" y="978"/>
                    </a:lnTo>
                    <a:lnTo>
                      <a:pt x="253" y="975"/>
                    </a:lnTo>
                    <a:lnTo>
                      <a:pt x="250" y="969"/>
                    </a:lnTo>
                    <a:lnTo>
                      <a:pt x="249" y="965"/>
                    </a:lnTo>
                    <a:lnTo>
                      <a:pt x="247" y="960"/>
                    </a:lnTo>
                    <a:lnTo>
                      <a:pt x="246" y="955"/>
                    </a:lnTo>
                    <a:lnTo>
                      <a:pt x="246" y="950"/>
                    </a:lnTo>
                    <a:lnTo>
                      <a:pt x="246" y="618"/>
                    </a:lnTo>
                    <a:lnTo>
                      <a:pt x="206" y="618"/>
                    </a:lnTo>
                    <a:lnTo>
                      <a:pt x="206" y="950"/>
                    </a:lnTo>
                    <a:lnTo>
                      <a:pt x="205" y="955"/>
                    </a:lnTo>
                    <a:lnTo>
                      <a:pt x="204" y="960"/>
                    </a:lnTo>
                    <a:lnTo>
                      <a:pt x="203" y="965"/>
                    </a:lnTo>
                    <a:lnTo>
                      <a:pt x="200" y="970"/>
                    </a:lnTo>
                    <a:lnTo>
                      <a:pt x="197" y="975"/>
                    </a:lnTo>
                    <a:lnTo>
                      <a:pt x="195" y="980"/>
                    </a:lnTo>
                    <a:lnTo>
                      <a:pt x="192" y="984"/>
                    </a:lnTo>
                    <a:lnTo>
                      <a:pt x="187" y="988"/>
                    </a:lnTo>
                    <a:lnTo>
                      <a:pt x="183" y="991"/>
                    </a:lnTo>
                    <a:lnTo>
                      <a:pt x="178" y="994"/>
                    </a:lnTo>
                    <a:lnTo>
                      <a:pt x="174" y="995"/>
                    </a:lnTo>
                    <a:lnTo>
                      <a:pt x="169" y="996"/>
                    </a:lnTo>
                    <a:lnTo>
                      <a:pt x="164" y="996"/>
                    </a:lnTo>
                    <a:lnTo>
                      <a:pt x="160" y="995"/>
                    </a:lnTo>
                    <a:lnTo>
                      <a:pt x="155" y="995"/>
                    </a:lnTo>
                    <a:lnTo>
                      <a:pt x="151" y="992"/>
                    </a:lnTo>
                    <a:lnTo>
                      <a:pt x="146" y="990"/>
                    </a:lnTo>
                    <a:lnTo>
                      <a:pt x="142" y="987"/>
                    </a:lnTo>
                    <a:lnTo>
                      <a:pt x="139" y="984"/>
                    </a:lnTo>
                    <a:lnTo>
                      <a:pt x="135" y="980"/>
                    </a:lnTo>
                    <a:lnTo>
                      <a:pt x="134" y="977"/>
                    </a:lnTo>
                    <a:lnTo>
                      <a:pt x="131" y="972"/>
                    </a:lnTo>
                    <a:lnTo>
                      <a:pt x="128" y="966"/>
                    </a:lnTo>
                    <a:lnTo>
                      <a:pt x="127" y="960"/>
                    </a:lnTo>
                    <a:lnTo>
                      <a:pt x="125" y="955"/>
                    </a:lnTo>
                    <a:lnTo>
                      <a:pt x="125" y="950"/>
                    </a:lnTo>
                    <a:lnTo>
                      <a:pt x="125" y="618"/>
                    </a:lnTo>
                    <a:lnTo>
                      <a:pt x="45" y="618"/>
                    </a:lnTo>
                    <a:lnTo>
                      <a:pt x="145" y="140"/>
                    </a:lnTo>
                    <a:lnTo>
                      <a:pt x="125" y="140"/>
                    </a:lnTo>
                    <a:lnTo>
                      <a:pt x="66" y="399"/>
                    </a:lnTo>
                    <a:lnTo>
                      <a:pt x="64" y="407"/>
                    </a:lnTo>
                    <a:lnTo>
                      <a:pt x="62" y="414"/>
                    </a:lnTo>
                    <a:lnTo>
                      <a:pt x="59" y="419"/>
                    </a:lnTo>
                    <a:lnTo>
                      <a:pt x="55" y="424"/>
                    </a:lnTo>
                    <a:lnTo>
                      <a:pt x="52" y="428"/>
                    </a:lnTo>
                    <a:lnTo>
                      <a:pt x="48" y="430"/>
                    </a:lnTo>
                    <a:lnTo>
                      <a:pt x="42" y="432"/>
                    </a:lnTo>
                    <a:lnTo>
                      <a:pt x="37" y="434"/>
                    </a:lnTo>
                    <a:lnTo>
                      <a:pt x="30" y="433"/>
                    </a:lnTo>
                    <a:lnTo>
                      <a:pt x="26" y="432"/>
                    </a:lnTo>
                    <a:lnTo>
                      <a:pt x="23" y="431"/>
                    </a:lnTo>
                    <a:lnTo>
                      <a:pt x="17" y="429"/>
                    </a:lnTo>
                    <a:lnTo>
                      <a:pt x="13" y="426"/>
                    </a:lnTo>
                    <a:lnTo>
                      <a:pt x="9" y="421"/>
                    </a:lnTo>
                    <a:lnTo>
                      <a:pt x="6" y="417"/>
                    </a:lnTo>
                    <a:lnTo>
                      <a:pt x="4" y="412"/>
                    </a:lnTo>
                    <a:lnTo>
                      <a:pt x="2" y="407"/>
                    </a:lnTo>
                    <a:lnTo>
                      <a:pt x="1" y="402"/>
                    </a:lnTo>
                    <a:lnTo>
                      <a:pt x="0" y="396"/>
                    </a:lnTo>
                    <a:lnTo>
                      <a:pt x="0" y="391"/>
                    </a:lnTo>
                    <a:lnTo>
                      <a:pt x="1" y="387"/>
                    </a:lnTo>
                    <a:lnTo>
                      <a:pt x="2" y="382"/>
                    </a:lnTo>
                    <a:lnTo>
                      <a:pt x="64" y="84"/>
                    </a:lnTo>
                    <a:lnTo>
                      <a:pt x="65" y="76"/>
                    </a:lnTo>
                    <a:lnTo>
                      <a:pt x="66" y="70"/>
                    </a:lnTo>
                    <a:lnTo>
                      <a:pt x="67" y="64"/>
                    </a:lnTo>
                    <a:lnTo>
                      <a:pt x="68" y="59"/>
                    </a:lnTo>
                    <a:lnTo>
                      <a:pt x="70" y="52"/>
                    </a:lnTo>
                    <a:lnTo>
                      <a:pt x="71" y="47"/>
                    </a:lnTo>
                    <a:lnTo>
                      <a:pt x="74" y="39"/>
                    </a:lnTo>
                    <a:lnTo>
                      <a:pt x="77" y="33"/>
                    </a:lnTo>
                    <a:lnTo>
                      <a:pt x="81" y="28"/>
                    </a:lnTo>
                    <a:lnTo>
                      <a:pt x="84" y="23"/>
                    </a:lnTo>
                    <a:lnTo>
                      <a:pt x="89" y="19"/>
                    </a:lnTo>
                    <a:lnTo>
                      <a:pt x="93" y="14"/>
                    </a:lnTo>
                    <a:lnTo>
                      <a:pt x="96" y="11"/>
                    </a:lnTo>
                    <a:lnTo>
                      <a:pt x="103" y="7"/>
                    </a:lnTo>
                    <a:lnTo>
                      <a:pt x="107" y="4"/>
                    </a:lnTo>
                    <a:lnTo>
                      <a:pt x="114" y="2"/>
                    </a:lnTo>
                    <a:lnTo>
                      <a:pt x="123" y="0"/>
                    </a:lnTo>
                  </a:path>
                </a:pathLst>
              </a:custGeom>
              <a:solidFill>
                <a:srgbClr val="000000"/>
              </a:solidFill>
              <a:ln>
                <a:noFill/>
              </a:ln>
              <a:extLst>
                <a:ext uri="{91240B29-F687-4f45-9708-019B960494DF}">
                  <a14:hiddenLine xmlns:lc="http://schemas.openxmlformats.org/drawingml/2006/lockedCanvas" xmlns:a14="http://schemas.microsoft.com/office/drawing/2010/main" xmlns="" w="9525" cap="rnd">
                    <a:solidFill>
                      <a:srgbClr val="000000"/>
                    </a:solidFill>
                    <a:round/>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dirty="0">
                  <a:solidFill>
                    <a:srgbClr val="CCECFF"/>
                  </a:solidFill>
                </a:endParaRPr>
              </a:p>
            </p:txBody>
          </p:sp>
          <p:sp>
            <p:nvSpPr>
              <p:cNvPr id="37" name="Oval 36">
                <a:extLst>
                  <a:ext uri="{FF2B5EF4-FFF2-40B4-BE49-F238E27FC236}">
                    <a16:creationId xmlns:a16="http://schemas.microsoft.com/office/drawing/2014/main" id="{8BCA08A0-09C6-4FE3-AADB-CD61EDCF05A3}"/>
                  </a:ext>
                </a:extLst>
              </p:cNvPr>
              <p:cNvSpPr>
                <a:spLocks noChangeArrowheads="1"/>
              </p:cNvSpPr>
              <p:nvPr/>
            </p:nvSpPr>
            <p:spPr bwMode="auto">
              <a:xfrm>
                <a:off x="1914" y="1540"/>
                <a:ext cx="152" cy="193"/>
              </a:xfrm>
              <a:prstGeom prst="ellipse">
                <a:avLst/>
              </a:prstGeom>
              <a:solidFill>
                <a:srgbClr val="000000"/>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grpSp>
        <p:grpSp>
          <p:nvGrpSpPr>
            <p:cNvPr id="25" name="Group 24">
              <a:extLst>
                <a:ext uri="{FF2B5EF4-FFF2-40B4-BE49-F238E27FC236}">
                  <a16:creationId xmlns:a16="http://schemas.microsoft.com/office/drawing/2014/main" id="{5A16C802-F450-4817-8A41-F8DBA0FFDE13}"/>
                </a:ext>
              </a:extLst>
            </p:cNvPr>
            <p:cNvGrpSpPr>
              <a:grpSpLocks/>
            </p:cNvGrpSpPr>
            <p:nvPr/>
          </p:nvGrpSpPr>
          <p:grpSpPr bwMode="auto">
            <a:xfrm>
              <a:off x="5770228" y="4994275"/>
              <a:ext cx="1125317" cy="514350"/>
              <a:chOff x="4501" y="1117"/>
              <a:chExt cx="784" cy="324"/>
            </a:xfrm>
          </p:grpSpPr>
          <p:sp>
            <p:nvSpPr>
              <p:cNvPr id="34" name="Freeform 31">
                <a:extLst>
                  <a:ext uri="{FF2B5EF4-FFF2-40B4-BE49-F238E27FC236}">
                    <a16:creationId xmlns:a16="http://schemas.microsoft.com/office/drawing/2014/main" id="{484DD93E-DA48-4251-A450-49F832C7FC9E}"/>
                  </a:ext>
                </a:extLst>
              </p:cNvPr>
              <p:cNvSpPr>
                <a:spLocks/>
              </p:cNvSpPr>
              <p:nvPr/>
            </p:nvSpPr>
            <p:spPr bwMode="auto">
              <a:xfrm>
                <a:off x="4501" y="1117"/>
                <a:ext cx="636" cy="324"/>
              </a:xfrm>
              <a:custGeom>
                <a:avLst/>
                <a:gdLst>
                  <a:gd name="T0" fmla="*/ 635 w 596"/>
                  <a:gd name="T1" fmla="*/ 253 h 348"/>
                  <a:gd name="T2" fmla="*/ 633 w 596"/>
                  <a:gd name="T3" fmla="*/ 266 h 348"/>
                  <a:gd name="T4" fmla="*/ 630 w 596"/>
                  <a:gd name="T5" fmla="*/ 279 h 348"/>
                  <a:gd name="T6" fmla="*/ 624 w 596"/>
                  <a:gd name="T7" fmla="*/ 290 h 348"/>
                  <a:gd name="T8" fmla="*/ 616 w 596"/>
                  <a:gd name="T9" fmla="*/ 304 h 348"/>
                  <a:gd name="T10" fmla="*/ 605 w 596"/>
                  <a:gd name="T11" fmla="*/ 316 h 348"/>
                  <a:gd name="T12" fmla="*/ 590 w 596"/>
                  <a:gd name="T13" fmla="*/ 323 h 348"/>
                  <a:gd name="T14" fmla="*/ 347 w 596"/>
                  <a:gd name="T15" fmla="*/ 323 h 348"/>
                  <a:gd name="T16" fmla="*/ 338 w 596"/>
                  <a:gd name="T17" fmla="*/ 320 h 348"/>
                  <a:gd name="T18" fmla="*/ 330 w 596"/>
                  <a:gd name="T19" fmla="*/ 314 h 348"/>
                  <a:gd name="T20" fmla="*/ 324 w 596"/>
                  <a:gd name="T21" fmla="*/ 302 h 348"/>
                  <a:gd name="T22" fmla="*/ 323 w 596"/>
                  <a:gd name="T23" fmla="*/ 290 h 348"/>
                  <a:gd name="T24" fmla="*/ 327 w 596"/>
                  <a:gd name="T25" fmla="*/ 279 h 348"/>
                  <a:gd name="T26" fmla="*/ 333 w 596"/>
                  <a:gd name="T27" fmla="*/ 272 h 348"/>
                  <a:gd name="T28" fmla="*/ 339 w 596"/>
                  <a:gd name="T29" fmla="*/ 268 h 348"/>
                  <a:gd name="T30" fmla="*/ 348 w 596"/>
                  <a:gd name="T31" fmla="*/ 266 h 348"/>
                  <a:gd name="T32" fmla="*/ 36 w 596"/>
                  <a:gd name="T33" fmla="*/ 248 h 348"/>
                  <a:gd name="T34" fmla="*/ 20 w 596"/>
                  <a:gd name="T35" fmla="*/ 244 h 348"/>
                  <a:gd name="T36" fmla="*/ 9 w 596"/>
                  <a:gd name="T37" fmla="*/ 235 h 348"/>
                  <a:gd name="T38" fmla="*/ 2 w 596"/>
                  <a:gd name="T39" fmla="*/ 222 h 348"/>
                  <a:gd name="T40" fmla="*/ 0 w 596"/>
                  <a:gd name="T41" fmla="*/ 210 h 348"/>
                  <a:gd name="T42" fmla="*/ 2 w 596"/>
                  <a:gd name="T43" fmla="*/ 196 h 348"/>
                  <a:gd name="T44" fmla="*/ 9 w 596"/>
                  <a:gd name="T45" fmla="*/ 184 h 348"/>
                  <a:gd name="T46" fmla="*/ 18 w 596"/>
                  <a:gd name="T47" fmla="*/ 176 h 348"/>
                  <a:gd name="T48" fmla="*/ 28 w 596"/>
                  <a:gd name="T49" fmla="*/ 172 h 348"/>
                  <a:gd name="T50" fmla="*/ 332 w 596"/>
                  <a:gd name="T51" fmla="*/ 152 h 348"/>
                  <a:gd name="T52" fmla="*/ 25 w 596"/>
                  <a:gd name="T53" fmla="*/ 150 h 348"/>
                  <a:gd name="T54" fmla="*/ 12 w 596"/>
                  <a:gd name="T55" fmla="*/ 142 h 348"/>
                  <a:gd name="T56" fmla="*/ 2 w 596"/>
                  <a:gd name="T57" fmla="*/ 128 h 348"/>
                  <a:gd name="T58" fmla="*/ 0 w 596"/>
                  <a:gd name="T59" fmla="*/ 112 h 348"/>
                  <a:gd name="T60" fmla="*/ 3 w 596"/>
                  <a:gd name="T61" fmla="*/ 98 h 348"/>
                  <a:gd name="T62" fmla="*/ 11 w 596"/>
                  <a:gd name="T63" fmla="*/ 87 h 348"/>
                  <a:gd name="T64" fmla="*/ 20 w 596"/>
                  <a:gd name="T65" fmla="*/ 79 h 348"/>
                  <a:gd name="T66" fmla="*/ 32 w 596"/>
                  <a:gd name="T67" fmla="*/ 75 h 348"/>
                  <a:gd name="T68" fmla="*/ 348 w 596"/>
                  <a:gd name="T69" fmla="*/ 57 h 348"/>
                  <a:gd name="T70" fmla="*/ 337 w 596"/>
                  <a:gd name="T71" fmla="*/ 53 h 348"/>
                  <a:gd name="T72" fmla="*/ 332 w 596"/>
                  <a:gd name="T73" fmla="*/ 49 h 348"/>
                  <a:gd name="T74" fmla="*/ 327 w 596"/>
                  <a:gd name="T75" fmla="*/ 43 h 348"/>
                  <a:gd name="T76" fmla="*/ 323 w 596"/>
                  <a:gd name="T77" fmla="*/ 35 h 348"/>
                  <a:gd name="T78" fmla="*/ 323 w 596"/>
                  <a:gd name="T79" fmla="*/ 25 h 348"/>
                  <a:gd name="T80" fmla="*/ 325 w 596"/>
                  <a:gd name="T81" fmla="*/ 18 h 348"/>
                  <a:gd name="T82" fmla="*/ 329 w 596"/>
                  <a:gd name="T83" fmla="*/ 11 h 348"/>
                  <a:gd name="T84" fmla="*/ 335 w 596"/>
                  <a:gd name="T85" fmla="*/ 6 h 348"/>
                  <a:gd name="T86" fmla="*/ 341 w 596"/>
                  <a:gd name="T87" fmla="*/ 2 h 348"/>
                  <a:gd name="T88" fmla="*/ 583 w 596"/>
                  <a:gd name="T89" fmla="*/ 0 h 348"/>
                  <a:gd name="T90" fmla="*/ 603 w 596"/>
                  <a:gd name="T91" fmla="*/ 7 h 348"/>
                  <a:gd name="T92" fmla="*/ 616 w 596"/>
                  <a:gd name="T93" fmla="*/ 20 h 348"/>
                  <a:gd name="T94" fmla="*/ 627 w 596"/>
                  <a:gd name="T95" fmla="*/ 40 h 348"/>
                  <a:gd name="T96" fmla="*/ 633 w 596"/>
                  <a:gd name="T97" fmla="*/ 62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6"/>
                  <a:gd name="T148" fmla="*/ 0 h 348"/>
                  <a:gd name="T149" fmla="*/ 596 w 596"/>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6" h="348">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a:extLst>
                <a:ext uri="{91240B29-F687-4f45-9708-019B960494DF}">
                  <a14:hiddenLine xmlns:lc="http://schemas.openxmlformats.org/drawingml/2006/lockedCanvas" xmlns:a14="http://schemas.microsoft.com/office/drawing/2010/main" xmlns="" w="9525" cap="rnd">
                    <a:solidFill>
                      <a:srgbClr val="000000"/>
                    </a:solidFill>
                    <a:round/>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dirty="0">
                  <a:solidFill>
                    <a:srgbClr val="CCECFF"/>
                  </a:solidFill>
                </a:endParaRPr>
              </a:p>
            </p:txBody>
          </p:sp>
          <p:sp>
            <p:nvSpPr>
              <p:cNvPr id="35" name="Oval 34">
                <a:extLst>
                  <a:ext uri="{FF2B5EF4-FFF2-40B4-BE49-F238E27FC236}">
                    <a16:creationId xmlns:a16="http://schemas.microsoft.com/office/drawing/2014/main" id="{532F9308-5ED5-444C-A0FB-B37A270FD9B9}"/>
                  </a:ext>
                </a:extLst>
              </p:cNvPr>
              <p:cNvSpPr>
                <a:spLocks noChangeArrowheads="1"/>
              </p:cNvSpPr>
              <p:nvPr/>
            </p:nvSpPr>
            <p:spPr bwMode="auto">
              <a:xfrm>
                <a:off x="5163" y="1208"/>
                <a:ext cx="122" cy="131"/>
              </a:xfrm>
              <a:prstGeom prst="ellipse">
                <a:avLst/>
              </a:prstGeom>
              <a:solidFill>
                <a:srgbClr val="000000"/>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grpSp>
        <p:sp>
          <p:nvSpPr>
            <p:cNvPr id="26" name="Freeform 33">
              <a:extLst>
                <a:ext uri="{FF2B5EF4-FFF2-40B4-BE49-F238E27FC236}">
                  <a16:creationId xmlns:a16="http://schemas.microsoft.com/office/drawing/2014/main" id="{5DE36B5B-1FE5-445A-9F93-9D2E609CCAE1}"/>
                </a:ext>
              </a:extLst>
            </p:cNvPr>
            <p:cNvSpPr>
              <a:spLocks/>
            </p:cNvSpPr>
            <p:nvPr/>
          </p:nvSpPr>
          <p:spPr bwMode="auto">
            <a:xfrm>
              <a:off x="5754439" y="4308475"/>
              <a:ext cx="911450" cy="619125"/>
            </a:xfrm>
            <a:custGeom>
              <a:avLst/>
              <a:gdLst>
                <a:gd name="T0" fmla="*/ 633 w 595"/>
                <a:gd name="T1" fmla="*/ 290 h 418"/>
                <a:gd name="T2" fmla="*/ 630 w 595"/>
                <a:gd name="T3" fmla="*/ 302 h 418"/>
                <a:gd name="T4" fmla="*/ 622 w 595"/>
                <a:gd name="T5" fmla="*/ 314 h 418"/>
                <a:gd name="T6" fmla="*/ 613 w 595"/>
                <a:gd name="T7" fmla="*/ 323 h 418"/>
                <a:gd name="T8" fmla="*/ 602 w 595"/>
                <a:gd name="T9" fmla="*/ 329 h 418"/>
                <a:gd name="T10" fmla="*/ 589 w 595"/>
                <a:gd name="T11" fmla="*/ 334 h 418"/>
                <a:gd name="T12" fmla="*/ 395 w 595"/>
                <a:gd name="T13" fmla="*/ 388 h 418"/>
                <a:gd name="T14" fmla="*/ 383 w 595"/>
                <a:gd name="T15" fmla="*/ 388 h 418"/>
                <a:gd name="T16" fmla="*/ 372 w 595"/>
                <a:gd name="T17" fmla="*/ 383 h 418"/>
                <a:gd name="T18" fmla="*/ 365 w 595"/>
                <a:gd name="T19" fmla="*/ 372 h 418"/>
                <a:gd name="T20" fmla="*/ 363 w 595"/>
                <a:gd name="T21" fmla="*/ 360 h 418"/>
                <a:gd name="T22" fmla="*/ 365 w 595"/>
                <a:gd name="T23" fmla="*/ 349 h 418"/>
                <a:gd name="T24" fmla="*/ 371 w 595"/>
                <a:gd name="T25" fmla="*/ 339 h 418"/>
                <a:gd name="T26" fmla="*/ 382 w 595"/>
                <a:gd name="T27" fmla="*/ 333 h 418"/>
                <a:gd name="T28" fmla="*/ 242 w 595"/>
                <a:gd name="T29" fmla="*/ 354 h 418"/>
                <a:gd name="T30" fmla="*/ 25 w 595"/>
                <a:gd name="T31" fmla="*/ 282 h 418"/>
                <a:gd name="T32" fmla="*/ 13 w 595"/>
                <a:gd name="T33" fmla="*/ 276 h 418"/>
                <a:gd name="T34" fmla="*/ 4 w 595"/>
                <a:gd name="T35" fmla="*/ 266 h 418"/>
                <a:gd name="T36" fmla="*/ 1 w 595"/>
                <a:gd name="T37" fmla="*/ 255 h 418"/>
                <a:gd name="T38" fmla="*/ 0 w 595"/>
                <a:gd name="T39" fmla="*/ 244 h 418"/>
                <a:gd name="T40" fmla="*/ 4 w 595"/>
                <a:gd name="T41" fmla="*/ 230 h 418"/>
                <a:gd name="T42" fmla="*/ 12 w 595"/>
                <a:gd name="T43" fmla="*/ 221 h 418"/>
                <a:gd name="T44" fmla="*/ 20 w 595"/>
                <a:gd name="T45" fmla="*/ 216 h 418"/>
                <a:gd name="T46" fmla="*/ 29 w 595"/>
                <a:gd name="T47" fmla="*/ 213 h 418"/>
                <a:gd name="T48" fmla="*/ 29 w 595"/>
                <a:gd name="T49" fmla="*/ 178 h 418"/>
                <a:gd name="T50" fmla="*/ 20 w 595"/>
                <a:gd name="T51" fmla="*/ 175 h 418"/>
                <a:gd name="T52" fmla="*/ 10 w 595"/>
                <a:gd name="T53" fmla="*/ 169 h 418"/>
                <a:gd name="T54" fmla="*/ 3 w 595"/>
                <a:gd name="T55" fmla="*/ 159 h 418"/>
                <a:gd name="T56" fmla="*/ 0 w 595"/>
                <a:gd name="T57" fmla="*/ 146 h 418"/>
                <a:gd name="T58" fmla="*/ 1 w 595"/>
                <a:gd name="T59" fmla="*/ 134 h 418"/>
                <a:gd name="T60" fmla="*/ 5 w 595"/>
                <a:gd name="T61" fmla="*/ 123 h 418"/>
                <a:gd name="T62" fmla="*/ 12 w 595"/>
                <a:gd name="T63" fmla="*/ 116 h 418"/>
                <a:gd name="T64" fmla="*/ 22 w 595"/>
                <a:gd name="T65" fmla="*/ 110 h 418"/>
                <a:gd name="T66" fmla="*/ 240 w 595"/>
                <a:gd name="T67" fmla="*/ 108 h 418"/>
                <a:gd name="T68" fmla="*/ 544 w 595"/>
                <a:gd name="T69" fmla="*/ 108 h 418"/>
                <a:gd name="T70" fmla="*/ 370 w 595"/>
                <a:gd name="T71" fmla="*/ 53 h 418"/>
                <a:gd name="T72" fmla="*/ 362 w 595"/>
                <a:gd name="T73" fmla="*/ 45 h 418"/>
                <a:gd name="T74" fmla="*/ 358 w 595"/>
                <a:gd name="T75" fmla="*/ 33 h 418"/>
                <a:gd name="T76" fmla="*/ 360 w 595"/>
                <a:gd name="T77" fmla="*/ 20 h 418"/>
                <a:gd name="T78" fmla="*/ 366 w 595"/>
                <a:gd name="T79" fmla="*/ 8 h 418"/>
                <a:gd name="T80" fmla="*/ 375 w 595"/>
                <a:gd name="T81" fmla="*/ 2 h 418"/>
                <a:gd name="T82" fmla="*/ 385 w 595"/>
                <a:gd name="T83" fmla="*/ 0 h 418"/>
                <a:gd name="T84" fmla="*/ 581 w 595"/>
                <a:gd name="T85" fmla="*/ 56 h 418"/>
                <a:gd name="T86" fmla="*/ 593 w 595"/>
                <a:gd name="T87" fmla="*/ 58 h 418"/>
                <a:gd name="T88" fmla="*/ 604 w 595"/>
                <a:gd name="T89" fmla="*/ 62 h 418"/>
                <a:gd name="T90" fmla="*/ 616 w 595"/>
                <a:gd name="T91" fmla="*/ 70 h 418"/>
                <a:gd name="T92" fmla="*/ 625 w 595"/>
                <a:gd name="T93" fmla="*/ 80 h 418"/>
                <a:gd name="T94" fmla="*/ 631 w 595"/>
                <a:gd name="T95" fmla="*/ 93 h 4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95"/>
                <a:gd name="T145" fmla="*/ 0 h 418"/>
                <a:gd name="T146" fmla="*/ 595 w 595"/>
                <a:gd name="T147" fmla="*/ 418 h 41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95" h="418">
                  <a:moveTo>
                    <a:pt x="594" y="114"/>
                  </a:moveTo>
                  <a:lnTo>
                    <a:pt x="594" y="306"/>
                  </a:lnTo>
                  <a:lnTo>
                    <a:pt x="593" y="311"/>
                  </a:lnTo>
                  <a:lnTo>
                    <a:pt x="592" y="315"/>
                  </a:lnTo>
                  <a:lnTo>
                    <a:pt x="591" y="319"/>
                  </a:lnTo>
                  <a:lnTo>
                    <a:pt x="590" y="324"/>
                  </a:lnTo>
                  <a:lnTo>
                    <a:pt x="588" y="329"/>
                  </a:lnTo>
                  <a:lnTo>
                    <a:pt x="586" y="332"/>
                  </a:lnTo>
                  <a:lnTo>
                    <a:pt x="583" y="337"/>
                  </a:lnTo>
                  <a:lnTo>
                    <a:pt x="580" y="340"/>
                  </a:lnTo>
                  <a:lnTo>
                    <a:pt x="577" y="344"/>
                  </a:lnTo>
                  <a:lnTo>
                    <a:pt x="574" y="346"/>
                  </a:lnTo>
                  <a:lnTo>
                    <a:pt x="571" y="349"/>
                  </a:lnTo>
                  <a:lnTo>
                    <a:pt x="568" y="351"/>
                  </a:lnTo>
                  <a:lnTo>
                    <a:pt x="564" y="353"/>
                  </a:lnTo>
                  <a:lnTo>
                    <a:pt x="562" y="355"/>
                  </a:lnTo>
                  <a:lnTo>
                    <a:pt x="557" y="356"/>
                  </a:lnTo>
                  <a:lnTo>
                    <a:pt x="552" y="358"/>
                  </a:lnTo>
                  <a:lnTo>
                    <a:pt x="548" y="359"/>
                  </a:lnTo>
                  <a:lnTo>
                    <a:pt x="542" y="360"/>
                  </a:lnTo>
                  <a:lnTo>
                    <a:pt x="370" y="416"/>
                  </a:lnTo>
                  <a:lnTo>
                    <a:pt x="367" y="417"/>
                  </a:lnTo>
                  <a:lnTo>
                    <a:pt x="363" y="417"/>
                  </a:lnTo>
                  <a:lnTo>
                    <a:pt x="359" y="416"/>
                  </a:lnTo>
                  <a:lnTo>
                    <a:pt x="355" y="415"/>
                  </a:lnTo>
                  <a:lnTo>
                    <a:pt x="352" y="413"/>
                  </a:lnTo>
                  <a:lnTo>
                    <a:pt x="349" y="411"/>
                  </a:lnTo>
                  <a:lnTo>
                    <a:pt x="346" y="407"/>
                  </a:lnTo>
                  <a:lnTo>
                    <a:pt x="343" y="402"/>
                  </a:lnTo>
                  <a:lnTo>
                    <a:pt x="342" y="399"/>
                  </a:lnTo>
                  <a:lnTo>
                    <a:pt x="341" y="394"/>
                  </a:lnTo>
                  <a:lnTo>
                    <a:pt x="340" y="390"/>
                  </a:lnTo>
                  <a:lnTo>
                    <a:pt x="340" y="386"/>
                  </a:lnTo>
                  <a:lnTo>
                    <a:pt x="340" y="381"/>
                  </a:lnTo>
                  <a:lnTo>
                    <a:pt x="341" y="377"/>
                  </a:lnTo>
                  <a:lnTo>
                    <a:pt x="342" y="374"/>
                  </a:lnTo>
                  <a:lnTo>
                    <a:pt x="344" y="370"/>
                  </a:lnTo>
                  <a:lnTo>
                    <a:pt x="346" y="366"/>
                  </a:lnTo>
                  <a:lnTo>
                    <a:pt x="348" y="363"/>
                  </a:lnTo>
                  <a:lnTo>
                    <a:pt x="352" y="360"/>
                  </a:lnTo>
                  <a:lnTo>
                    <a:pt x="355" y="358"/>
                  </a:lnTo>
                  <a:lnTo>
                    <a:pt x="358" y="357"/>
                  </a:lnTo>
                  <a:lnTo>
                    <a:pt x="510" y="303"/>
                  </a:lnTo>
                  <a:lnTo>
                    <a:pt x="510" y="284"/>
                  </a:lnTo>
                  <a:lnTo>
                    <a:pt x="227" y="379"/>
                  </a:lnTo>
                  <a:lnTo>
                    <a:pt x="227" y="302"/>
                  </a:lnTo>
                  <a:lnTo>
                    <a:pt x="27" y="303"/>
                  </a:lnTo>
                  <a:lnTo>
                    <a:pt x="23" y="302"/>
                  </a:lnTo>
                  <a:lnTo>
                    <a:pt x="19" y="301"/>
                  </a:lnTo>
                  <a:lnTo>
                    <a:pt x="16" y="299"/>
                  </a:lnTo>
                  <a:lnTo>
                    <a:pt x="12" y="296"/>
                  </a:lnTo>
                  <a:lnTo>
                    <a:pt x="10" y="293"/>
                  </a:lnTo>
                  <a:lnTo>
                    <a:pt x="7" y="290"/>
                  </a:lnTo>
                  <a:lnTo>
                    <a:pt x="4" y="285"/>
                  </a:lnTo>
                  <a:lnTo>
                    <a:pt x="3" y="282"/>
                  </a:lnTo>
                  <a:lnTo>
                    <a:pt x="1" y="277"/>
                  </a:lnTo>
                  <a:lnTo>
                    <a:pt x="1" y="273"/>
                  </a:lnTo>
                  <a:lnTo>
                    <a:pt x="0" y="269"/>
                  </a:lnTo>
                  <a:lnTo>
                    <a:pt x="0" y="265"/>
                  </a:lnTo>
                  <a:lnTo>
                    <a:pt x="0" y="261"/>
                  </a:lnTo>
                  <a:lnTo>
                    <a:pt x="1" y="256"/>
                  </a:lnTo>
                  <a:lnTo>
                    <a:pt x="3" y="251"/>
                  </a:lnTo>
                  <a:lnTo>
                    <a:pt x="4" y="247"/>
                  </a:lnTo>
                  <a:lnTo>
                    <a:pt x="6" y="244"/>
                  </a:lnTo>
                  <a:lnTo>
                    <a:pt x="8" y="240"/>
                  </a:lnTo>
                  <a:lnTo>
                    <a:pt x="11" y="237"/>
                  </a:lnTo>
                  <a:lnTo>
                    <a:pt x="13" y="235"/>
                  </a:lnTo>
                  <a:lnTo>
                    <a:pt x="16" y="233"/>
                  </a:lnTo>
                  <a:lnTo>
                    <a:pt x="19" y="231"/>
                  </a:lnTo>
                  <a:lnTo>
                    <a:pt x="21" y="230"/>
                  </a:lnTo>
                  <a:lnTo>
                    <a:pt x="25" y="229"/>
                  </a:lnTo>
                  <a:lnTo>
                    <a:pt x="27" y="228"/>
                  </a:lnTo>
                  <a:lnTo>
                    <a:pt x="225" y="228"/>
                  </a:lnTo>
                  <a:lnTo>
                    <a:pt x="225" y="191"/>
                  </a:lnTo>
                  <a:lnTo>
                    <a:pt x="27" y="191"/>
                  </a:lnTo>
                  <a:lnTo>
                    <a:pt x="24" y="190"/>
                  </a:lnTo>
                  <a:lnTo>
                    <a:pt x="21" y="189"/>
                  </a:lnTo>
                  <a:lnTo>
                    <a:pt x="19" y="188"/>
                  </a:lnTo>
                  <a:lnTo>
                    <a:pt x="15" y="186"/>
                  </a:lnTo>
                  <a:lnTo>
                    <a:pt x="12" y="183"/>
                  </a:lnTo>
                  <a:lnTo>
                    <a:pt x="9" y="181"/>
                  </a:lnTo>
                  <a:lnTo>
                    <a:pt x="7" y="178"/>
                  </a:lnTo>
                  <a:lnTo>
                    <a:pt x="5" y="174"/>
                  </a:lnTo>
                  <a:lnTo>
                    <a:pt x="3" y="170"/>
                  </a:lnTo>
                  <a:lnTo>
                    <a:pt x="1" y="166"/>
                  </a:lnTo>
                  <a:lnTo>
                    <a:pt x="1" y="161"/>
                  </a:lnTo>
                  <a:lnTo>
                    <a:pt x="0" y="157"/>
                  </a:lnTo>
                  <a:lnTo>
                    <a:pt x="0" y="153"/>
                  </a:lnTo>
                  <a:lnTo>
                    <a:pt x="0" y="148"/>
                  </a:lnTo>
                  <a:lnTo>
                    <a:pt x="1" y="144"/>
                  </a:lnTo>
                  <a:lnTo>
                    <a:pt x="2" y="140"/>
                  </a:lnTo>
                  <a:lnTo>
                    <a:pt x="4" y="136"/>
                  </a:lnTo>
                  <a:lnTo>
                    <a:pt x="5" y="132"/>
                  </a:lnTo>
                  <a:lnTo>
                    <a:pt x="7" y="129"/>
                  </a:lnTo>
                  <a:lnTo>
                    <a:pt x="9" y="126"/>
                  </a:lnTo>
                  <a:lnTo>
                    <a:pt x="11" y="124"/>
                  </a:lnTo>
                  <a:lnTo>
                    <a:pt x="15" y="121"/>
                  </a:lnTo>
                  <a:lnTo>
                    <a:pt x="18" y="119"/>
                  </a:lnTo>
                  <a:lnTo>
                    <a:pt x="21" y="118"/>
                  </a:lnTo>
                  <a:lnTo>
                    <a:pt x="24" y="117"/>
                  </a:lnTo>
                  <a:lnTo>
                    <a:pt x="27" y="116"/>
                  </a:lnTo>
                  <a:lnTo>
                    <a:pt x="225" y="116"/>
                  </a:lnTo>
                  <a:lnTo>
                    <a:pt x="225" y="42"/>
                  </a:lnTo>
                  <a:lnTo>
                    <a:pt x="510" y="135"/>
                  </a:lnTo>
                  <a:lnTo>
                    <a:pt x="510" y="116"/>
                  </a:lnTo>
                  <a:lnTo>
                    <a:pt x="356" y="61"/>
                  </a:lnTo>
                  <a:lnTo>
                    <a:pt x="351" y="59"/>
                  </a:lnTo>
                  <a:lnTo>
                    <a:pt x="347" y="57"/>
                  </a:lnTo>
                  <a:lnTo>
                    <a:pt x="344" y="54"/>
                  </a:lnTo>
                  <a:lnTo>
                    <a:pt x="341" y="51"/>
                  </a:lnTo>
                  <a:lnTo>
                    <a:pt x="339" y="48"/>
                  </a:lnTo>
                  <a:lnTo>
                    <a:pt x="338" y="44"/>
                  </a:lnTo>
                  <a:lnTo>
                    <a:pt x="336" y="39"/>
                  </a:lnTo>
                  <a:lnTo>
                    <a:pt x="335" y="35"/>
                  </a:lnTo>
                  <a:lnTo>
                    <a:pt x="336" y="28"/>
                  </a:lnTo>
                  <a:lnTo>
                    <a:pt x="336" y="24"/>
                  </a:lnTo>
                  <a:lnTo>
                    <a:pt x="337" y="21"/>
                  </a:lnTo>
                  <a:lnTo>
                    <a:pt x="338" y="16"/>
                  </a:lnTo>
                  <a:lnTo>
                    <a:pt x="340" y="12"/>
                  </a:lnTo>
                  <a:lnTo>
                    <a:pt x="343" y="9"/>
                  </a:lnTo>
                  <a:lnTo>
                    <a:pt x="345" y="6"/>
                  </a:lnTo>
                  <a:lnTo>
                    <a:pt x="348" y="4"/>
                  </a:lnTo>
                  <a:lnTo>
                    <a:pt x="351" y="2"/>
                  </a:lnTo>
                  <a:lnTo>
                    <a:pt x="354" y="1"/>
                  </a:lnTo>
                  <a:lnTo>
                    <a:pt x="358" y="0"/>
                  </a:lnTo>
                  <a:lnTo>
                    <a:pt x="361" y="0"/>
                  </a:lnTo>
                  <a:lnTo>
                    <a:pt x="363" y="1"/>
                  </a:lnTo>
                  <a:lnTo>
                    <a:pt x="366" y="2"/>
                  </a:lnTo>
                  <a:lnTo>
                    <a:pt x="544" y="60"/>
                  </a:lnTo>
                  <a:lnTo>
                    <a:pt x="549" y="60"/>
                  </a:lnTo>
                  <a:lnTo>
                    <a:pt x="552" y="61"/>
                  </a:lnTo>
                  <a:lnTo>
                    <a:pt x="556" y="62"/>
                  </a:lnTo>
                  <a:lnTo>
                    <a:pt x="559" y="63"/>
                  </a:lnTo>
                  <a:lnTo>
                    <a:pt x="563" y="65"/>
                  </a:lnTo>
                  <a:lnTo>
                    <a:pt x="566" y="66"/>
                  </a:lnTo>
                  <a:lnTo>
                    <a:pt x="571" y="69"/>
                  </a:lnTo>
                  <a:lnTo>
                    <a:pt x="574" y="72"/>
                  </a:lnTo>
                  <a:lnTo>
                    <a:pt x="577" y="75"/>
                  </a:lnTo>
                  <a:lnTo>
                    <a:pt x="580" y="78"/>
                  </a:lnTo>
                  <a:lnTo>
                    <a:pt x="583" y="83"/>
                  </a:lnTo>
                  <a:lnTo>
                    <a:pt x="586" y="86"/>
                  </a:lnTo>
                  <a:lnTo>
                    <a:pt x="587" y="90"/>
                  </a:lnTo>
                  <a:lnTo>
                    <a:pt x="590" y="95"/>
                  </a:lnTo>
                  <a:lnTo>
                    <a:pt x="591" y="100"/>
                  </a:lnTo>
                  <a:lnTo>
                    <a:pt x="593" y="106"/>
                  </a:lnTo>
                  <a:lnTo>
                    <a:pt x="594" y="114"/>
                  </a:lnTo>
                </a:path>
              </a:pathLst>
            </a:custGeom>
            <a:solidFill>
              <a:srgbClr val="000000"/>
            </a:solidFill>
            <a:ln>
              <a:noFill/>
            </a:ln>
            <a:extLst>
              <a:ext uri="{91240B29-F687-4f45-9708-019B960494DF}">
                <a14:hiddenLine xmlns:lc="http://schemas.openxmlformats.org/drawingml/2006/lockedCanvas" xmlns:a14="http://schemas.microsoft.com/office/drawing/2010/main" xmlns="" w="9525" cap="rnd">
                  <a:solidFill>
                    <a:srgbClr val="000000"/>
                  </a:solidFill>
                  <a:round/>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dirty="0">
                <a:solidFill>
                  <a:srgbClr val="CCECFF"/>
                </a:solidFill>
              </a:endParaRPr>
            </a:p>
          </p:txBody>
        </p:sp>
        <p:sp>
          <p:nvSpPr>
            <p:cNvPr id="27" name="Oval 26">
              <a:extLst>
                <a:ext uri="{FF2B5EF4-FFF2-40B4-BE49-F238E27FC236}">
                  <a16:creationId xmlns:a16="http://schemas.microsoft.com/office/drawing/2014/main" id="{C10F89EC-34B9-4CD5-B314-FED51F05BA4C}"/>
                </a:ext>
              </a:extLst>
            </p:cNvPr>
            <p:cNvSpPr>
              <a:spLocks noChangeArrowheads="1"/>
            </p:cNvSpPr>
            <p:nvPr/>
          </p:nvSpPr>
          <p:spPr bwMode="auto">
            <a:xfrm>
              <a:off x="6665889" y="4537075"/>
              <a:ext cx="175113" cy="207963"/>
            </a:xfrm>
            <a:prstGeom prst="ellipse">
              <a:avLst/>
            </a:prstGeom>
            <a:solidFill>
              <a:srgbClr val="000000"/>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
          <p:nvSpPr>
            <p:cNvPr id="28" name="Rectangle 27">
              <a:extLst>
                <a:ext uri="{FF2B5EF4-FFF2-40B4-BE49-F238E27FC236}">
                  <a16:creationId xmlns:a16="http://schemas.microsoft.com/office/drawing/2014/main" id="{A0CF4D5A-49E8-4154-8C2F-DE8AE966942F}"/>
                </a:ext>
              </a:extLst>
            </p:cNvPr>
            <p:cNvSpPr>
              <a:spLocks noChangeArrowheads="1"/>
            </p:cNvSpPr>
            <p:nvPr/>
          </p:nvSpPr>
          <p:spPr bwMode="auto">
            <a:xfrm>
              <a:off x="7507772" y="3687703"/>
              <a:ext cx="846544" cy="322543"/>
            </a:xfrm>
            <a:prstGeom prst="rect">
              <a:avLst/>
            </a:prstGeom>
            <a:noFill/>
            <a:ln>
              <a:noFill/>
            </a:ln>
            <a:extLst>
              <a:ext uri="{909E8E84-426E-40dd-AFC4-6F175D3DCCD1}">
                <a14:hiddenFill xmlns:lc="http://schemas.openxmlformats.org/drawingml/2006/lockedCanvas" xmlns:a14="http://schemas.microsoft.com/office/drawing/2010/main" xmlns="">
                  <a:solidFill>
                    <a:srgbClr val="FFFFFF"/>
                  </a:solidFill>
                </a14:hiddenFill>
              </a:ext>
              <a:ext uri="{91240B29-F687-4f45-9708-019B960494DF}">
                <a14:hiddenLine xmlns:lc="http://schemas.openxmlformats.org/drawingml/2006/lockedCanvas" xmlns:a14="http://schemas.microsoft.com/office/drawing/2010/main" xmlns="" w="9525">
                  <a:solidFill>
                    <a:srgbClr val="000000"/>
                  </a:solidFill>
                  <a:miter lim="800000"/>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fr-FR" sz="1600" dirty="0">
                  <a:solidFill>
                    <a:schemeClr val="tx2"/>
                  </a:solidFill>
                  <a:latin typeface="Tahoma"/>
                  <a:cs typeface="Tahoma"/>
                </a:rPr>
                <a:t>Storage</a:t>
              </a:r>
            </a:p>
          </p:txBody>
        </p:sp>
        <p:grpSp>
          <p:nvGrpSpPr>
            <p:cNvPr id="29" name="Group 28">
              <a:extLst>
                <a:ext uri="{FF2B5EF4-FFF2-40B4-BE49-F238E27FC236}">
                  <a16:creationId xmlns:a16="http://schemas.microsoft.com/office/drawing/2014/main" id="{FB43BE49-CB16-4442-BEDF-8C4103B4F8A0}"/>
                </a:ext>
              </a:extLst>
            </p:cNvPr>
            <p:cNvGrpSpPr>
              <a:grpSpLocks/>
            </p:cNvGrpSpPr>
            <p:nvPr/>
          </p:nvGrpSpPr>
          <p:grpSpPr bwMode="auto">
            <a:xfrm rot="15872886">
              <a:off x="7170554" y="2594612"/>
              <a:ext cx="1060450" cy="551176"/>
              <a:chOff x="4512" y="1114"/>
              <a:chExt cx="782" cy="323"/>
            </a:xfrm>
          </p:grpSpPr>
          <p:sp>
            <p:nvSpPr>
              <p:cNvPr id="32" name="Freeform 37">
                <a:extLst>
                  <a:ext uri="{FF2B5EF4-FFF2-40B4-BE49-F238E27FC236}">
                    <a16:creationId xmlns:a16="http://schemas.microsoft.com/office/drawing/2014/main" id="{F2664B56-8FD5-45E0-A044-5C1252F730FB}"/>
                  </a:ext>
                </a:extLst>
              </p:cNvPr>
              <p:cNvSpPr>
                <a:spLocks/>
              </p:cNvSpPr>
              <p:nvPr/>
            </p:nvSpPr>
            <p:spPr bwMode="auto">
              <a:xfrm>
                <a:off x="4512" y="1114"/>
                <a:ext cx="637" cy="323"/>
              </a:xfrm>
              <a:custGeom>
                <a:avLst/>
                <a:gdLst>
                  <a:gd name="T0" fmla="*/ 635 w 596"/>
                  <a:gd name="T1" fmla="*/ 253 h 348"/>
                  <a:gd name="T2" fmla="*/ 633 w 596"/>
                  <a:gd name="T3" fmla="*/ 266 h 348"/>
                  <a:gd name="T4" fmla="*/ 630 w 596"/>
                  <a:gd name="T5" fmla="*/ 279 h 348"/>
                  <a:gd name="T6" fmla="*/ 624 w 596"/>
                  <a:gd name="T7" fmla="*/ 290 h 348"/>
                  <a:gd name="T8" fmla="*/ 616 w 596"/>
                  <a:gd name="T9" fmla="*/ 304 h 348"/>
                  <a:gd name="T10" fmla="*/ 605 w 596"/>
                  <a:gd name="T11" fmla="*/ 316 h 348"/>
                  <a:gd name="T12" fmla="*/ 590 w 596"/>
                  <a:gd name="T13" fmla="*/ 323 h 348"/>
                  <a:gd name="T14" fmla="*/ 347 w 596"/>
                  <a:gd name="T15" fmla="*/ 323 h 348"/>
                  <a:gd name="T16" fmla="*/ 338 w 596"/>
                  <a:gd name="T17" fmla="*/ 320 h 348"/>
                  <a:gd name="T18" fmla="*/ 330 w 596"/>
                  <a:gd name="T19" fmla="*/ 314 h 348"/>
                  <a:gd name="T20" fmla="*/ 324 w 596"/>
                  <a:gd name="T21" fmla="*/ 302 h 348"/>
                  <a:gd name="T22" fmla="*/ 323 w 596"/>
                  <a:gd name="T23" fmla="*/ 290 h 348"/>
                  <a:gd name="T24" fmla="*/ 327 w 596"/>
                  <a:gd name="T25" fmla="*/ 279 h 348"/>
                  <a:gd name="T26" fmla="*/ 333 w 596"/>
                  <a:gd name="T27" fmla="*/ 272 h 348"/>
                  <a:gd name="T28" fmla="*/ 339 w 596"/>
                  <a:gd name="T29" fmla="*/ 268 h 348"/>
                  <a:gd name="T30" fmla="*/ 348 w 596"/>
                  <a:gd name="T31" fmla="*/ 266 h 348"/>
                  <a:gd name="T32" fmla="*/ 36 w 596"/>
                  <a:gd name="T33" fmla="*/ 248 h 348"/>
                  <a:gd name="T34" fmla="*/ 20 w 596"/>
                  <a:gd name="T35" fmla="*/ 244 h 348"/>
                  <a:gd name="T36" fmla="*/ 9 w 596"/>
                  <a:gd name="T37" fmla="*/ 235 h 348"/>
                  <a:gd name="T38" fmla="*/ 2 w 596"/>
                  <a:gd name="T39" fmla="*/ 222 h 348"/>
                  <a:gd name="T40" fmla="*/ 0 w 596"/>
                  <a:gd name="T41" fmla="*/ 210 h 348"/>
                  <a:gd name="T42" fmla="*/ 2 w 596"/>
                  <a:gd name="T43" fmla="*/ 196 h 348"/>
                  <a:gd name="T44" fmla="*/ 9 w 596"/>
                  <a:gd name="T45" fmla="*/ 184 h 348"/>
                  <a:gd name="T46" fmla="*/ 18 w 596"/>
                  <a:gd name="T47" fmla="*/ 176 h 348"/>
                  <a:gd name="T48" fmla="*/ 28 w 596"/>
                  <a:gd name="T49" fmla="*/ 172 h 348"/>
                  <a:gd name="T50" fmla="*/ 332 w 596"/>
                  <a:gd name="T51" fmla="*/ 152 h 348"/>
                  <a:gd name="T52" fmla="*/ 25 w 596"/>
                  <a:gd name="T53" fmla="*/ 150 h 348"/>
                  <a:gd name="T54" fmla="*/ 12 w 596"/>
                  <a:gd name="T55" fmla="*/ 142 h 348"/>
                  <a:gd name="T56" fmla="*/ 2 w 596"/>
                  <a:gd name="T57" fmla="*/ 128 h 348"/>
                  <a:gd name="T58" fmla="*/ 0 w 596"/>
                  <a:gd name="T59" fmla="*/ 112 h 348"/>
                  <a:gd name="T60" fmla="*/ 3 w 596"/>
                  <a:gd name="T61" fmla="*/ 98 h 348"/>
                  <a:gd name="T62" fmla="*/ 11 w 596"/>
                  <a:gd name="T63" fmla="*/ 87 h 348"/>
                  <a:gd name="T64" fmla="*/ 20 w 596"/>
                  <a:gd name="T65" fmla="*/ 79 h 348"/>
                  <a:gd name="T66" fmla="*/ 32 w 596"/>
                  <a:gd name="T67" fmla="*/ 75 h 348"/>
                  <a:gd name="T68" fmla="*/ 348 w 596"/>
                  <a:gd name="T69" fmla="*/ 57 h 348"/>
                  <a:gd name="T70" fmla="*/ 337 w 596"/>
                  <a:gd name="T71" fmla="*/ 53 h 348"/>
                  <a:gd name="T72" fmla="*/ 332 w 596"/>
                  <a:gd name="T73" fmla="*/ 49 h 348"/>
                  <a:gd name="T74" fmla="*/ 327 w 596"/>
                  <a:gd name="T75" fmla="*/ 43 h 348"/>
                  <a:gd name="T76" fmla="*/ 323 w 596"/>
                  <a:gd name="T77" fmla="*/ 35 h 348"/>
                  <a:gd name="T78" fmla="*/ 323 w 596"/>
                  <a:gd name="T79" fmla="*/ 25 h 348"/>
                  <a:gd name="T80" fmla="*/ 325 w 596"/>
                  <a:gd name="T81" fmla="*/ 18 h 348"/>
                  <a:gd name="T82" fmla="*/ 329 w 596"/>
                  <a:gd name="T83" fmla="*/ 11 h 348"/>
                  <a:gd name="T84" fmla="*/ 335 w 596"/>
                  <a:gd name="T85" fmla="*/ 6 h 348"/>
                  <a:gd name="T86" fmla="*/ 341 w 596"/>
                  <a:gd name="T87" fmla="*/ 2 h 348"/>
                  <a:gd name="T88" fmla="*/ 583 w 596"/>
                  <a:gd name="T89" fmla="*/ 0 h 348"/>
                  <a:gd name="T90" fmla="*/ 603 w 596"/>
                  <a:gd name="T91" fmla="*/ 7 h 348"/>
                  <a:gd name="T92" fmla="*/ 616 w 596"/>
                  <a:gd name="T93" fmla="*/ 20 h 348"/>
                  <a:gd name="T94" fmla="*/ 627 w 596"/>
                  <a:gd name="T95" fmla="*/ 40 h 348"/>
                  <a:gd name="T96" fmla="*/ 633 w 596"/>
                  <a:gd name="T97" fmla="*/ 62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6"/>
                  <a:gd name="T148" fmla="*/ 0 h 348"/>
                  <a:gd name="T149" fmla="*/ 596 w 596"/>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6" h="348">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a:extLst>
                <a:ext uri="{91240B29-F687-4f45-9708-019B960494DF}">
                  <a14:hiddenLine xmlns:lc="http://schemas.openxmlformats.org/drawingml/2006/lockedCanvas" xmlns:a14="http://schemas.microsoft.com/office/drawing/2010/main" xmlns="" w="9525" cap="rnd">
                    <a:solidFill>
                      <a:srgbClr val="000000"/>
                    </a:solidFill>
                    <a:round/>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dirty="0">
                  <a:solidFill>
                    <a:srgbClr val="CCECFF"/>
                  </a:solidFill>
                </a:endParaRPr>
              </a:p>
            </p:txBody>
          </p:sp>
          <p:sp>
            <p:nvSpPr>
              <p:cNvPr id="33" name="Oval 32">
                <a:extLst>
                  <a:ext uri="{FF2B5EF4-FFF2-40B4-BE49-F238E27FC236}">
                    <a16:creationId xmlns:a16="http://schemas.microsoft.com/office/drawing/2014/main" id="{BEF728D2-4302-43E0-B1D0-615AED19F5CA}"/>
                  </a:ext>
                </a:extLst>
              </p:cNvPr>
              <p:cNvSpPr>
                <a:spLocks noChangeArrowheads="1"/>
              </p:cNvSpPr>
              <p:nvPr/>
            </p:nvSpPr>
            <p:spPr bwMode="auto">
              <a:xfrm>
                <a:off x="5172" y="1209"/>
                <a:ext cx="122" cy="131"/>
              </a:xfrm>
              <a:prstGeom prst="ellipse">
                <a:avLst/>
              </a:prstGeom>
              <a:solidFill>
                <a:srgbClr val="000000"/>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wrap="none" lIns="75584" tIns="37792" rIns="75584" bIns="37792">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grpSp>
        <p:cxnSp>
          <p:nvCxnSpPr>
            <p:cNvPr id="30" name="Straight Arrow Connector 29">
              <a:extLst>
                <a:ext uri="{FF2B5EF4-FFF2-40B4-BE49-F238E27FC236}">
                  <a16:creationId xmlns:a16="http://schemas.microsoft.com/office/drawing/2014/main" id="{CAB1DA95-06FA-4EC1-A2F0-CB1E32E23DD0}"/>
                </a:ext>
              </a:extLst>
            </p:cNvPr>
            <p:cNvCxnSpPr/>
            <p:nvPr/>
          </p:nvCxnSpPr>
          <p:spPr>
            <a:xfrm>
              <a:off x="5361152" y="1823655"/>
              <a:ext cx="3295572"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A40289FC-6D80-4257-B713-9A189FCEBC9E}"/>
                </a:ext>
              </a:extLst>
            </p:cNvPr>
            <p:cNvCxnSpPr/>
            <p:nvPr/>
          </p:nvCxnSpPr>
          <p:spPr>
            <a:xfrm flipV="1">
              <a:off x="5252435" y="1966959"/>
              <a:ext cx="0" cy="3944892"/>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grpSp>
      <p:sp>
        <p:nvSpPr>
          <p:cNvPr id="40" name="Oval 39">
            <a:extLst>
              <a:ext uri="{FF2B5EF4-FFF2-40B4-BE49-F238E27FC236}">
                <a16:creationId xmlns:a16="http://schemas.microsoft.com/office/drawing/2014/main" id="{D562B336-F3DF-4834-9F5A-534BF153302A}"/>
              </a:ext>
            </a:extLst>
          </p:cNvPr>
          <p:cNvSpPr>
            <a:spLocks noChangeArrowheads="1"/>
          </p:cNvSpPr>
          <p:nvPr/>
        </p:nvSpPr>
        <p:spPr bwMode="auto">
          <a:xfrm>
            <a:off x="7498316" y="4990234"/>
            <a:ext cx="2464541" cy="767460"/>
          </a:xfrm>
          <a:prstGeom prst="ellipse">
            <a:avLst/>
          </a:prstGeom>
          <a:noFill/>
          <a:ln w="38100">
            <a:solidFill>
              <a:srgbClr val="FF0000"/>
            </a:solidFill>
            <a:round/>
            <a:headEnd/>
            <a:tailEnd/>
          </a:ln>
          <a:extLst>
            <a:ext uri="{909E8E84-426E-40dd-AFC4-6F175D3DCCD1}">
              <a14:hiddenFill xmlns:lc="http://schemas.openxmlformats.org/drawingml/2006/lockedCanvas" xmlns:a14="http://schemas.microsoft.com/office/drawing/2010/main" xmlns="">
                <a:solidFill>
                  <a:srgbClr val="FFFFFF"/>
                </a:solidFill>
              </a14:hiddenFill>
            </a:ext>
          </a:extLst>
        </p:spPr>
        <p:txBody>
          <a:bodyPr wrap="none"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altLang="fr-FR" dirty="0">
              <a:solidFill>
                <a:srgbClr val="CCECFF"/>
              </a:solidFill>
            </a:endParaRPr>
          </a:p>
        </p:txBody>
      </p:sp>
    </p:spTree>
    <p:extLst>
      <p:ext uri="{BB962C8B-B14F-4D97-AF65-F5344CB8AC3E}">
        <p14:creationId xmlns:p14="http://schemas.microsoft.com/office/powerpoint/2010/main" val="20475875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51653-AEE0-44EC-BFD9-DE50E8421706}"/>
              </a:ext>
            </a:extLst>
          </p:cNvPr>
          <p:cNvSpPr>
            <a:spLocks noGrp="1"/>
          </p:cNvSpPr>
          <p:nvPr>
            <p:ph type="title"/>
          </p:nvPr>
        </p:nvSpPr>
        <p:spPr>
          <a:xfrm>
            <a:off x="392704" y="156261"/>
            <a:ext cx="16324404" cy="1130300"/>
          </a:xfrm>
        </p:spPr>
        <p:txBody>
          <a:bodyPr>
            <a:normAutofit fontScale="90000"/>
          </a:bodyPr>
          <a:lstStyle/>
          <a:p>
            <a:r>
              <a:rPr lang="en-GB" noProof="0" dirty="0"/>
              <a:t>Shelter and settlement standard 5: </a:t>
            </a:r>
            <a:br>
              <a:rPr lang="en-GB" noProof="0" dirty="0"/>
            </a:br>
            <a:r>
              <a:rPr lang="en-GB" noProof="0" dirty="0"/>
              <a:t>Technical assistance </a:t>
            </a:r>
          </a:p>
        </p:txBody>
      </p:sp>
      <p:sp>
        <p:nvSpPr>
          <p:cNvPr id="3" name="Text Placeholder 2">
            <a:extLst>
              <a:ext uri="{FF2B5EF4-FFF2-40B4-BE49-F238E27FC236}">
                <a16:creationId xmlns:a16="http://schemas.microsoft.com/office/drawing/2014/main" id="{F34FA19B-59C1-4B79-8795-1EFFE8C99823}"/>
              </a:ext>
            </a:extLst>
          </p:cNvPr>
          <p:cNvSpPr>
            <a:spLocks noGrp="1"/>
          </p:cNvSpPr>
          <p:nvPr>
            <p:ph type="body" sz="half" idx="1"/>
          </p:nvPr>
        </p:nvSpPr>
        <p:spPr>
          <a:xfrm>
            <a:off x="1052945" y="2110153"/>
            <a:ext cx="15382810" cy="3921929"/>
          </a:xfrm>
        </p:spPr>
        <p:txBody>
          <a:bodyPr/>
          <a:lstStyle/>
          <a:p>
            <a:r>
              <a:rPr lang="en-GB" noProof="0" dirty="0"/>
              <a:t>People have access to appropriate technical assistance in a timely manner.</a:t>
            </a:r>
          </a:p>
          <a:p>
            <a:endParaRPr lang="en-GB" noProof="0" dirty="0"/>
          </a:p>
        </p:txBody>
      </p:sp>
      <p:sp>
        <p:nvSpPr>
          <p:cNvPr id="4" name="Slide Number Placeholder 3">
            <a:extLst>
              <a:ext uri="{FF2B5EF4-FFF2-40B4-BE49-F238E27FC236}">
                <a16:creationId xmlns:a16="http://schemas.microsoft.com/office/drawing/2014/main" id="{769C3732-37CC-441C-A8DB-1E34B4D8B8A6}"/>
              </a:ext>
            </a:extLst>
          </p:cNvPr>
          <p:cNvSpPr>
            <a:spLocks noGrp="1"/>
          </p:cNvSpPr>
          <p:nvPr>
            <p:ph type="sldNum" sz="quarter" idx="2"/>
          </p:nvPr>
        </p:nvSpPr>
        <p:spPr/>
        <p:txBody>
          <a:bodyPr/>
          <a:lstStyle/>
          <a:p>
            <a:fld id="{86CB4B4D-7CA3-9044-876B-883B54F8677D}" type="slidenum">
              <a:rPr lang="en-US" smtClean="0"/>
              <a:t>18</a:t>
            </a:fld>
            <a:endParaRPr lang="en-US" dirty="0"/>
          </a:p>
        </p:txBody>
      </p:sp>
      <p:pic>
        <p:nvPicPr>
          <p:cNvPr id="12" name="Picture 11" descr="A picture containing person, outdoor, tree, boy&#10;&#10;Description automatically generated">
            <a:extLst>
              <a:ext uri="{FF2B5EF4-FFF2-40B4-BE49-F238E27FC236}">
                <a16:creationId xmlns:a16="http://schemas.microsoft.com/office/drawing/2014/main" id="{1E5DB61D-1943-49ED-93EA-C6AF0CBAED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86081" y="3639158"/>
            <a:ext cx="13004800" cy="5901756"/>
          </a:xfrm>
          <a:prstGeom prst="rect">
            <a:avLst/>
          </a:prstGeom>
        </p:spPr>
      </p:pic>
      <p:sp>
        <p:nvSpPr>
          <p:cNvPr id="13" name="TextBox 12">
            <a:extLst>
              <a:ext uri="{FF2B5EF4-FFF2-40B4-BE49-F238E27FC236}">
                <a16:creationId xmlns:a16="http://schemas.microsoft.com/office/drawing/2014/main" id="{981108DF-8C80-41C5-8CD9-CAD2C5AD579F}"/>
              </a:ext>
            </a:extLst>
          </p:cNvPr>
          <p:cNvSpPr txBox="1"/>
          <p:nvPr/>
        </p:nvSpPr>
        <p:spPr>
          <a:xfrm>
            <a:off x="14041969" y="3228789"/>
            <a:ext cx="3048912"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rPr>
              <a:t>Lutheran World Information</a:t>
            </a:r>
          </a:p>
        </p:txBody>
      </p:sp>
    </p:spTree>
    <p:extLst>
      <p:ext uri="{BB962C8B-B14F-4D97-AF65-F5344CB8AC3E}">
        <p14:creationId xmlns:p14="http://schemas.microsoft.com/office/powerpoint/2010/main" val="79928652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02563-95E7-49B3-9693-4C615ACF96E4}"/>
              </a:ext>
            </a:extLst>
          </p:cNvPr>
          <p:cNvSpPr>
            <a:spLocks noGrp="1"/>
          </p:cNvSpPr>
          <p:nvPr>
            <p:ph type="title"/>
          </p:nvPr>
        </p:nvSpPr>
        <p:spPr>
          <a:xfrm>
            <a:off x="350038" y="276282"/>
            <a:ext cx="6861905" cy="2159000"/>
          </a:xfrm>
        </p:spPr>
        <p:txBody>
          <a:bodyPr>
            <a:normAutofit/>
          </a:bodyPr>
          <a:lstStyle/>
          <a:p>
            <a:r>
              <a:rPr lang="en-GB" sz="6600" noProof="0" dirty="0">
                <a:effectLst>
                  <a:outerShdw blurRad="38100" dist="38100" dir="2700000" algn="tl">
                    <a:srgbClr val="000000">
                      <a:alpha val="43137"/>
                    </a:srgbClr>
                  </a:outerShdw>
                </a:effectLst>
              </a:rPr>
              <a:t>Remember the  proverb:</a:t>
            </a:r>
          </a:p>
        </p:txBody>
      </p:sp>
      <p:sp>
        <p:nvSpPr>
          <p:cNvPr id="3" name="Text Placeholder 2">
            <a:extLst>
              <a:ext uri="{FF2B5EF4-FFF2-40B4-BE49-F238E27FC236}">
                <a16:creationId xmlns:a16="http://schemas.microsoft.com/office/drawing/2014/main" id="{5551CE55-BBE6-4BA1-8D9F-42512D949150}"/>
              </a:ext>
            </a:extLst>
          </p:cNvPr>
          <p:cNvSpPr>
            <a:spLocks noGrp="1"/>
          </p:cNvSpPr>
          <p:nvPr>
            <p:ph type="body" idx="1"/>
          </p:nvPr>
        </p:nvSpPr>
        <p:spPr>
          <a:xfrm>
            <a:off x="786803" y="2913765"/>
            <a:ext cx="5988377" cy="3459326"/>
          </a:xfrm>
        </p:spPr>
        <p:txBody>
          <a:bodyPr>
            <a:normAutofit/>
          </a:bodyPr>
          <a:lstStyle/>
          <a:p>
            <a:pPr marL="0" indent="0">
              <a:buNone/>
            </a:pPr>
            <a:r>
              <a:rPr lang="en-GB" sz="4800" noProof="0" dirty="0"/>
              <a:t>“There is nothing more permanent than a temporary solution.”</a:t>
            </a:r>
          </a:p>
          <a:p>
            <a:pPr marL="0" indent="0">
              <a:buNone/>
            </a:pPr>
            <a:endParaRPr lang="en-GB" sz="4800" noProof="0" dirty="0"/>
          </a:p>
        </p:txBody>
      </p:sp>
      <p:sp>
        <p:nvSpPr>
          <p:cNvPr id="4" name="Slide Number Placeholder 3">
            <a:extLst>
              <a:ext uri="{FF2B5EF4-FFF2-40B4-BE49-F238E27FC236}">
                <a16:creationId xmlns:a16="http://schemas.microsoft.com/office/drawing/2014/main" id="{176AF279-1312-4FF9-A606-157372F55F11}"/>
              </a:ext>
            </a:extLst>
          </p:cNvPr>
          <p:cNvSpPr>
            <a:spLocks noGrp="1"/>
          </p:cNvSpPr>
          <p:nvPr>
            <p:ph type="sldNum" sz="quarter" idx="2"/>
          </p:nvPr>
        </p:nvSpPr>
        <p:spPr/>
        <p:txBody>
          <a:bodyPr/>
          <a:lstStyle/>
          <a:p>
            <a:fld id="{86CB4B4D-7CA3-9044-876B-883B54F8677D}" type="slidenum">
              <a:rPr lang="en-US" smtClean="0"/>
              <a:t>19</a:t>
            </a:fld>
            <a:endParaRPr lang="en-US" dirty="0"/>
          </a:p>
        </p:txBody>
      </p:sp>
      <p:pic>
        <p:nvPicPr>
          <p:cNvPr id="6" name="Picture 5" descr="A group of people standing next to a stone wall&#10;&#10;Description automatically generated">
            <a:extLst>
              <a:ext uri="{FF2B5EF4-FFF2-40B4-BE49-F238E27FC236}">
                <a16:creationId xmlns:a16="http://schemas.microsoft.com/office/drawing/2014/main" id="{0DFBBAF6-8F48-4DB5-9066-9540113482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11944" y="-26900"/>
            <a:ext cx="10128320" cy="9798560"/>
          </a:xfrm>
          <a:prstGeom prst="rect">
            <a:avLst/>
          </a:prstGeom>
        </p:spPr>
      </p:pic>
      <p:sp>
        <p:nvSpPr>
          <p:cNvPr id="7" name="TextBox 6">
            <a:extLst>
              <a:ext uri="{FF2B5EF4-FFF2-40B4-BE49-F238E27FC236}">
                <a16:creationId xmlns:a16="http://schemas.microsoft.com/office/drawing/2014/main" id="{2BABBA3F-0202-4E4F-8568-37D48F498BAE}"/>
              </a:ext>
            </a:extLst>
          </p:cNvPr>
          <p:cNvSpPr txBox="1"/>
          <p:nvPr/>
        </p:nvSpPr>
        <p:spPr>
          <a:xfrm>
            <a:off x="4562998" y="8989735"/>
            <a:ext cx="2601324"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r" defTabSz="584200" rtl="0" fontAlgn="auto" latinLnBrk="0" hangingPunct="0">
              <a:lnSpc>
                <a:spcPct val="100000"/>
              </a:lnSpc>
              <a:spcBef>
                <a:spcPts val="0"/>
              </a:spcBef>
              <a:spcAft>
                <a:spcPts val="0"/>
              </a:spcAft>
              <a:buClrTx/>
              <a:buSzTx/>
              <a:buFontTx/>
              <a:buNone/>
              <a:tabLst/>
            </a:pPr>
            <a:r>
              <a:rPr lang="en-US" sz="2000" dirty="0">
                <a:solidFill>
                  <a:srgbClr val="00B297"/>
                </a:solidFill>
              </a:rPr>
              <a:t>Lutheran World Information</a:t>
            </a:r>
          </a:p>
        </p:txBody>
      </p:sp>
    </p:spTree>
    <p:extLst>
      <p:ext uri="{BB962C8B-B14F-4D97-AF65-F5344CB8AC3E}">
        <p14:creationId xmlns:p14="http://schemas.microsoft.com/office/powerpoint/2010/main" val="256942300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7C47E-575F-4033-859B-E35C892D0779}"/>
              </a:ext>
            </a:extLst>
          </p:cNvPr>
          <p:cNvSpPr>
            <a:spLocks noGrp="1"/>
          </p:cNvSpPr>
          <p:nvPr>
            <p:ph type="title"/>
          </p:nvPr>
        </p:nvSpPr>
        <p:spPr>
          <a:xfrm>
            <a:off x="7204363" y="617019"/>
            <a:ext cx="9849295" cy="1130300"/>
          </a:xfrm>
        </p:spPr>
        <p:txBody>
          <a:bodyPr>
            <a:noAutofit/>
          </a:bodyPr>
          <a:lstStyle/>
          <a:p>
            <a:r>
              <a:rPr lang="en-GB" sz="4400" noProof="0" dirty="0">
                <a:solidFill>
                  <a:srgbClr val="000000"/>
                </a:solidFill>
              </a:rPr>
              <a:t>By the end of this session you will be able to:</a:t>
            </a:r>
          </a:p>
        </p:txBody>
      </p:sp>
      <p:sp>
        <p:nvSpPr>
          <p:cNvPr id="3" name="Text Placeholder 2">
            <a:extLst>
              <a:ext uri="{FF2B5EF4-FFF2-40B4-BE49-F238E27FC236}">
                <a16:creationId xmlns:a16="http://schemas.microsoft.com/office/drawing/2014/main" id="{A517A221-F538-406B-989E-4B8D872F36ED}"/>
              </a:ext>
            </a:extLst>
          </p:cNvPr>
          <p:cNvSpPr>
            <a:spLocks noGrp="1"/>
          </p:cNvSpPr>
          <p:nvPr>
            <p:ph type="body" sz="half" idx="1"/>
          </p:nvPr>
        </p:nvSpPr>
        <p:spPr>
          <a:xfrm>
            <a:off x="6661520" y="2313501"/>
            <a:ext cx="10336720" cy="7354046"/>
          </a:xfrm>
        </p:spPr>
        <p:txBody>
          <a:bodyPr>
            <a:noAutofit/>
          </a:bodyPr>
          <a:lstStyle/>
          <a:p>
            <a:pPr lvl="0"/>
            <a:r>
              <a:rPr lang="en-GB" sz="3600" dirty="0"/>
              <a:t>Apply Sphere guidance to improve shelter assistance for immediate emergency programming and for the longer term</a:t>
            </a:r>
            <a:endParaRPr lang="de-DE" sz="3600" dirty="0"/>
          </a:p>
          <a:p>
            <a:pPr lvl="0"/>
            <a:r>
              <a:rPr lang="en-GB" sz="3600" dirty="0"/>
              <a:t>Visualise some commonly cited Sphere shelter indicators and describe them in “human terms” rather than simply as numbers</a:t>
            </a:r>
            <a:endParaRPr lang="de-DE" sz="3600" dirty="0"/>
          </a:p>
          <a:p>
            <a:r>
              <a:rPr lang="en-GB" sz="3600" dirty="0"/>
              <a:t>Identify strengths and challenges of different shelter programming options in different contexts</a:t>
            </a:r>
            <a:r>
              <a:rPr lang="de-DE" sz="3600" dirty="0"/>
              <a:t> </a:t>
            </a:r>
            <a:endParaRPr lang="en-GB" sz="3600" noProof="0" dirty="0">
              <a:solidFill>
                <a:srgbClr val="000000"/>
              </a:solidFill>
            </a:endParaRPr>
          </a:p>
        </p:txBody>
      </p:sp>
      <p:sp>
        <p:nvSpPr>
          <p:cNvPr id="4" name="Slide Number Placeholder 3">
            <a:extLst>
              <a:ext uri="{FF2B5EF4-FFF2-40B4-BE49-F238E27FC236}">
                <a16:creationId xmlns:a16="http://schemas.microsoft.com/office/drawing/2014/main" id="{D29A9069-D94D-4981-B76C-97AEB172DDD6}"/>
              </a:ext>
            </a:extLst>
          </p:cNvPr>
          <p:cNvSpPr>
            <a:spLocks noGrp="1"/>
          </p:cNvSpPr>
          <p:nvPr>
            <p:ph type="sldNum" sz="quarter" idx="2"/>
          </p:nvPr>
        </p:nvSpPr>
        <p:spPr/>
        <p:txBody>
          <a:bodyPr/>
          <a:lstStyle/>
          <a:p>
            <a:fld id="{86CB4B4D-7CA3-9044-876B-883B54F8677D}" type="slidenum">
              <a:rPr lang="en-US" smtClean="0"/>
              <a:pPr/>
              <a:t>2</a:t>
            </a:fld>
            <a:endParaRPr lang="en-US" dirty="0"/>
          </a:p>
        </p:txBody>
      </p:sp>
    </p:spTree>
    <p:extLst>
      <p:ext uri="{BB962C8B-B14F-4D97-AF65-F5344CB8AC3E}">
        <p14:creationId xmlns:p14="http://schemas.microsoft.com/office/powerpoint/2010/main" val="154256512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702FE-1302-4B8F-B6F2-4D9947BAD52B}"/>
              </a:ext>
            </a:extLst>
          </p:cNvPr>
          <p:cNvSpPr>
            <a:spLocks noGrp="1"/>
          </p:cNvSpPr>
          <p:nvPr>
            <p:ph type="title"/>
          </p:nvPr>
        </p:nvSpPr>
        <p:spPr>
          <a:xfrm>
            <a:off x="392705" y="70423"/>
            <a:ext cx="8035752" cy="1130300"/>
          </a:xfrm>
        </p:spPr>
        <p:txBody>
          <a:bodyPr>
            <a:normAutofit fontScale="90000"/>
          </a:bodyPr>
          <a:lstStyle/>
          <a:p>
            <a:r>
              <a:rPr lang="en-GB" sz="6600" kern="1200" noProof="0" dirty="0"/>
              <a:t>Displacement often lasts years, sometimes decades</a:t>
            </a:r>
            <a:endParaRPr lang="en-GB" noProof="0" dirty="0"/>
          </a:p>
        </p:txBody>
      </p:sp>
      <p:sp>
        <p:nvSpPr>
          <p:cNvPr id="3" name="Text Placeholder 2">
            <a:extLst>
              <a:ext uri="{FF2B5EF4-FFF2-40B4-BE49-F238E27FC236}">
                <a16:creationId xmlns:a16="http://schemas.microsoft.com/office/drawing/2014/main" id="{A2914310-4DFC-4677-842A-BBDABE53F991}"/>
              </a:ext>
            </a:extLst>
          </p:cNvPr>
          <p:cNvSpPr>
            <a:spLocks noGrp="1"/>
          </p:cNvSpPr>
          <p:nvPr>
            <p:ph type="body" sz="half" idx="1"/>
          </p:nvPr>
        </p:nvSpPr>
        <p:spPr>
          <a:xfrm>
            <a:off x="392705" y="3141100"/>
            <a:ext cx="7809186" cy="3992268"/>
          </a:xfrm>
        </p:spPr>
        <p:txBody>
          <a:bodyPr>
            <a:noAutofit/>
          </a:bodyPr>
          <a:lstStyle/>
          <a:p>
            <a:r>
              <a:rPr lang="en-GB" kern="1200" noProof="0" dirty="0">
                <a:solidFill>
                  <a:srgbClr val="000000"/>
                </a:solidFill>
              </a:rPr>
              <a:t>The location of the shelters and settlement sites, as well as the planning of neighbourhoods and communities where shelters are situated, are important in supporting the dignity and the recovery of people affected by crisis.</a:t>
            </a:r>
            <a:endParaRPr lang="en-GB" b="1" i="1" kern="1200" noProof="0" dirty="0">
              <a:solidFill>
                <a:srgbClr val="000000"/>
              </a:solidFill>
            </a:endParaRPr>
          </a:p>
          <a:p>
            <a:endParaRPr lang="en-GB" noProof="0" dirty="0"/>
          </a:p>
        </p:txBody>
      </p:sp>
      <p:sp>
        <p:nvSpPr>
          <p:cNvPr id="4" name="Slide Number Placeholder 3">
            <a:extLst>
              <a:ext uri="{FF2B5EF4-FFF2-40B4-BE49-F238E27FC236}">
                <a16:creationId xmlns:a16="http://schemas.microsoft.com/office/drawing/2014/main" id="{FB4A4093-751F-4521-9EA2-B8DB30FAA565}"/>
              </a:ext>
            </a:extLst>
          </p:cNvPr>
          <p:cNvSpPr>
            <a:spLocks noGrp="1"/>
          </p:cNvSpPr>
          <p:nvPr>
            <p:ph type="sldNum" sz="quarter" idx="2"/>
          </p:nvPr>
        </p:nvSpPr>
        <p:spPr/>
        <p:txBody>
          <a:bodyPr/>
          <a:lstStyle/>
          <a:p>
            <a:fld id="{86CB4B4D-7CA3-9044-876B-883B54F8677D}" type="slidenum">
              <a:rPr lang="en-US" smtClean="0"/>
              <a:t>20</a:t>
            </a:fld>
            <a:endParaRPr lang="en-US" dirty="0"/>
          </a:p>
        </p:txBody>
      </p:sp>
      <p:pic>
        <p:nvPicPr>
          <p:cNvPr id="6" name="Picture 5" descr="A group of people posing for the camera&#10;&#10;Description automatically generated">
            <a:extLst>
              <a:ext uri="{FF2B5EF4-FFF2-40B4-BE49-F238E27FC236}">
                <a16:creationId xmlns:a16="http://schemas.microsoft.com/office/drawing/2014/main" id="{F0BE9169-6768-4F03-A93B-434712C6D9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28456" y="0"/>
            <a:ext cx="8911807" cy="9073746"/>
          </a:xfrm>
          <a:prstGeom prst="rect">
            <a:avLst/>
          </a:prstGeom>
        </p:spPr>
      </p:pic>
      <p:sp>
        <p:nvSpPr>
          <p:cNvPr id="7" name="TextBox 6">
            <a:extLst>
              <a:ext uri="{FF2B5EF4-FFF2-40B4-BE49-F238E27FC236}">
                <a16:creationId xmlns:a16="http://schemas.microsoft.com/office/drawing/2014/main" id="{2DF2B892-71E2-405D-9433-8265FC284097}"/>
              </a:ext>
            </a:extLst>
          </p:cNvPr>
          <p:cNvSpPr txBox="1"/>
          <p:nvPr/>
        </p:nvSpPr>
        <p:spPr>
          <a:xfrm>
            <a:off x="14291351" y="9073746"/>
            <a:ext cx="3048912"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rPr>
              <a:t>Lutheran World Information</a:t>
            </a:r>
          </a:p>
        </p:txBody>
      </p:sp>
    </p:spTree>
    <p:extLst>
      <p:ext uri="{BB962C8B-B14F-4D97-AF65-F5344CB8AC3E}">
        <p14:creationId xmlns:p14="http://schemas.microsoft.com/office/powerpoint/2010/main" val="1759139188"/>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8FB54-A88D-439D-BA0C-AC926D500E1A}"/>
              </a:ext>
            </a:extLst>
          </p:cNvPr>
          <p:cNvSpPr>
            <a:spLocks noGrp="1"/>
          </p:cNvSpPr>
          <p:nvPr>
            <p:ph type="title"/>
          </p:nvPr>
        </p:nvSpPr>
        <p:spPr>
          <a:xfrm>
            <a:off x="396512" y="26899"/>
            <a:ext cx="6342955" cy="2343767"/>
          </a:xfrm>
        </p:spPr>
        <p:txBody>
          <a:bodyPr>
            <a:normAutofit fontScale="90000"/>
          </a:bodyPr>
          <a:lstStyle/>
          <a:p>
            <a:r>
              <a:rPr lang="en-GB" sz="6600" kern="1200" noProof="0" dirty="0">
                <a:effectLst>
                  <a:outerShdw blurRad="38100" dist="38100" dir="2700000" algn="tl">
                    <a:srgbClr val="000000">
                      <a:alpha val="43137"/>
                    </a:srgbClr>
                  </a:outerShdw>
                </a:effectLst>
              </a:rPr>
              <a:t>Options, options, options</a:t>
            </a:r>
            <a:endParaRPr lang="en-GB" noProof="0" dirty="0"/>
          </a:p>
        </p:txBody>
      </p:sp>
      <p:sp>
        <p:nvSpPr>
          <p:cNvPr id="3" name="Text Placeholder 2">
            <a:extLst>
              <a:ext uri="{FF2B5EF4-FFF2-40B4-BE49-F238E27FC236}">
                <a16:creationId xmlns:a16="http://schemas.microsoft.com/office/drawing/2014/main" id="{6B9CD318-A3A7-4EB1-AC07-BD3E02AFD43F}"/>
              </a:ext>
            </a:extLst>
          </p:cNvPr>
          <p:cNvSpPr>
            <a:spLocks noGrp="1"/>
          </p:cNvSpPr>
          <p:nvPr>
            <p:ph type="body" idx="1"/>
          </p:nvPr>
        </p:nvSpPr>
        <p:spPr>
          <a:xfrm>
            <a:off x="396512" y="2913765"/>
            <a:ext cx="7317766" cy="6286500"/>
          </a:xfrm>
        </p:spPr>
        <p:txBody>
          <a:bodyPr>
            <a:normAutofit/>
          </a:bodyPr>
          <a:lstStyle/>
          <a:p>
            <a:pPr marL="228600" indent="0" defTabSz="914400">
              <a:lnSpc>
                <a:spcPct val="90000"/>
              </a:lnSpc>
              <a:buNone/>
            </a:pPr>
            <a:r>
              <a:rPr lang="en-GB" sz="6600" kern="1200" noProof="0" dirty="0">
                <a:solidFill>
                  <a:srgbClr val="000000"/>
                </a:solidFill>
              </a:rPr>
              <a:t>How many different ways of providing shelter can you list?</a:t>
            </a:r>
          </a:p>
          <a:p>
            <a:endParaRPr lang="en-GB" sz="6600" noProof="0" dirty="0">
              <a:solidFill>
                <a:srgbClr val="000000"/>
              </a:solidFill>
            </a:endParaRPr>
          </a:p>
        </p:txBody>
      </p:sp>
      <p:sp>
        <p:nvSpPr>
          <p:cNvPr id="4" name="Slide Number Placeholder 3">
            <a:extLst>
              <a:ext uri="{FF2B5EF4-FFF2-40B4-BE49-F238E27FC236}">
                <a16:creationId xmlns:a16="http://schemas.microsoft.com/office/drawing/2014/main" id="{91E76C00-FD70-4779-9739-B996671AD030}"/>
              </a:ext>
            </a:extLst>
          </p:cNvPr>
          <p:cNvSpPr>
            <a:spLocks noGrp="1"/>
          </p:cNvSpPr>
          <p:nvPr>
            <p:ph type="sldNum" sz="quarter" idx="2"/>
          </p:nvPr>
        </p:nvSpPr>
        <p:spPr>
          <a:xfrm>
            <a:off x="3386653" y="8785759"/>
            <a:ext cx="394339" cy="389915"/>
          </a:xfrm>
        </p:spPr>
        <p:txBody>
          <a:bodyPr/>
          <a:lstStyle/>
          <a:p>
            <a:fld id="{86CB4B4D-7CA3-9044-876B-883B54F8677D}" type="slidenum">
              <a:rPr lang="en-US" smtClean="0"/>
              <a:t>21</a:t>
            </a:fld>
            <a:endParaRPr lang="en-US" dirty="0"/>
          </a:p>
        </p:txBody>
      </p:sp>
      <p:pic>
        <p:nvPicPr>
          <p:cNvPr id="5" name="Picture 4">
            <a:extLst>
              <a:ext uri="{FF2B5EF4-FFF2-40B4-BE49-F238E27FC236}">
                <a16:creationId xmlns:a16="http://schemas.microsoft.com/office/drawing/2014/main" id="{0919C04E-02C3-4657-B482-6124D716932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b="-2"/>
          <a:stretch/>
        </p:blipFill>
        <p:spPr>
          <a:xfrm>
            <a:off x="7965999" y="-26890"/>
            <a:ext cx="9347311" cy="9780490"/>
          </a:xfrm>
          <a:prstGeom prst="rect">
            <a:avLst/>
          </a:prstGeom>
        </p:spPr>
      </p:pic>
      <p:sp>
        <p:nvSpPr>
          <p:cNvPr id="8" name="TextBox 7">
            <a:extLst>
              <a:ext uri="{FF2B5EF4-FFF2-40B4-BE49-F238E27FC236}">
                <a16:creationId xmlns:a16="http://schemas.microsoft.com/office/drawing/2014/main" id="{6820AA56-F1EC-46E9-9E24-3CE168EC40E6}"/>
              </a:ext>
            </a:extLst>
          </p:cNvPr>
          <p:cNvSpPr txBox="1"/>
          <p:nvPr/>
        </p:nvSpPr>
        <p:spPr>
          <a:xfrm>
            <a:off x="5896255" y="8986937"/>
            <a:ext cx="1993544"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sz="2000" dirty="0">
                <a:solidFill>
                  <a:srgbClr val="00B297"/>
                </a:solidFill>
              </a:rPr>
              <a:t>Indonesian Red Cross/</a:t>
            </a:r>
            <a:r>
              <a:rPr lang="en-US" sz="2000" dirty="0" err="1">
                <a:solidFill>
                  <a:srgbClr val="00B297"/>
                </a:solidFill>
              </a:rPr>
              <a:t>Marwin</a:t>
            </a:r>
            <a:endParaRPr lang="en-US" sz="2000" dirty="0">
              <a:solidFill>
                <a:srgbClr val="00B297"/>
              </a:solidFill>
            </a:endParaRPr>
          </a:p>
        </p:txBody>
      </p:sp>
    </p:spTree>
    <p:extLst>
      <p:ext uri="{BB962C8B-B14F-4D97-AF65-F5344CB8AC3E}">
        <p14:creationId xmlns:p14="http://schemas.microsoft.com/office/powerpoint/2010/main" val="299237743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72E05-CA2D-4EBC-B733-9BD51CA2DF9A}"/>
              </a:ext>
            </a:extLst>
          </p:cNvPr>
          <p:cNvSpPr>
            <a:spLocks noGrp="1"/>
          </p:cNvSpPr>
          <p:nvPr>
            <p:ph type="title"/>
          </p:nvPr>
        </p:nvSpPr>
        <p:spPr>
          <a:xfrm>
            <a:off x="373065" y="577926"/>
            <a:ext cx="16594952" cy="1318607"/>
          </a:xfrm>
        </p:spPr>
        <p:txBody>
          <a:bodyPr>
            <a:normAutofit/>
          </a:bodyPr>
          <a:lstStyle/>
          <a:p>
            <a:r>
              <a:rPr lang="en-GB" sz="5400" noProof="0" dirty="0"/>
              <a:t>Strategy development and programme design</a:t>
            </a:r>
          </a:p>
        </p:txBody>
      </p:sp>
      <p:sp>
        <p:nvSpPr>
          <p:cNvPr id="3" name="Text Placeholder 2">
            <a:extLst>
              <a:ext uri="{FF2B5EF4-FFF2-40B4-BE49-F238E27FC236}">
                <a16:creationId xmlns:a16="http://schemas.microsoft.com/office/drawing/2014/main" id="{B73A478C-F9E8-4D8C-AA23-0618E9A14EDE}"/>
              </a:ext>
            </a:extLst>
          </p:cNvPr>
          <p:cNvSpPr>
            <a:spLocks noGrp="1"/>
          </p:cNvSpPr>
          <p:nvPr>
            <p:ph type="body" idx="1"/>
          </p:nvPr>
        </p:nvSpPr>
        <p:spPr>
          <a:xfrm>
            <a:off x="948305" y="1896533"/>
            <a:ext cx="15443162" cy="6286500"/>
          </a:xfrm>
        </p:spPr>
        <p:txBody>
          <a:bodyPr>
            <a:normAutofit/>
          </a:bodyPr>
          <a:lstStyle/>
          <a:p>
            <a:pPr marL="0" indent="0">
              <a:buNone/>
            </a:pPr>
            <a:r>
              <a:rPr lang="en-GB" sz="4400" noProof="0" dirty="0">
                <a:solidFill>
                  <a:srgbClr val="000000"/>
                </a:solidFill>
              </a:rPr>
              <a:t>Programme planning involves analysis of a range of response options, such as in-kind provision of goods, cash-based assistance, direct service provision, technical assistance, or a mix of these.</a:t>
            </a:r>
            <a:endParaRPr lang="en-GB" sz="5400" b="1" noProof="0" dirty="0">
              <a:solidFill>
                <a:srgbClr val="000000"/>
              </a:solidFill>
            </a:endParaRPr>
          </a:p>
          <a:p>
            <a:pPr marL="0" indent="0">
              <a:buNone/>
            </a:pPr>
            <a:r>
              <a:rPr lang="en-GB" sz="4800" b="1" noProof="0" dirty="0">
                <a:solidFill>
                  <a:srgbClr val="000000"/>
                </a:solidFill>
              </a:rPr>
              <a:t>Let’s explore some of the shelter response options to consider and the contextual factors that would indicate using or avoiding each.</a:t>
            </a:r>
          </a:p>
        </p:txBody>
      </p:sp>
      <p:sp>
        <p:nvSpPr>
          <p:cNvPr id="4" name="Slide Number Placeholder 3">
            <a:extLst>
              <a:ext uri="{FF2B5EF4-FFF2-40B4-BE49-F238E27FC236}">
                <a16:creationId xmlns:a16="http://schemas.microsoft.com/office/drawing/2014/main" id="{73F12E54-1948-436A-B141-155E8297E137}"/>
              </a:ext>
            </a:extLst>
          </p:cNvPr>
          <p:cNvSpPr>
            <a:spLocks noGrp="1"/>
          </p:cNvSpPr>
          <p:nvPr>
            <p:ph type="sldNum" sz="quarter" idx="2"/>
          </p:nvPr>
        </p:nvSpPr>
        <p:spPr/>
        <p:txBody>
          <a:bodyPr/>
          <a:lstStyle/>
          <a:p>
            <a:fld id="{86CB4B4D-7CA3-9044-876B-883B54F8677D}" type="slidenum">
              <a:rPr lang="en-US" smtClean="0"/>
              <a:t>22</a:t>
            </a:fld>
            <a:endParaRPr lang="en-US" dirty="0"/>
          </a:p>
        </p:txBody>
      </p:sp>
    </p:spTree>
    <p:extLst>
      <p:ext uri="{BB962C8B-B14F-4D97-AF65-F5344CB8AC3E}">
        <p14:creationId xmlns:p14="http://schemas.microsoft.com/office/powerpoint/2010/main" val="42833231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72E05-CA2D-4EBC-B733-9BD51CA2DF9A}"/>
              </a:ext>
            </a:extLst>
          </p:cNvPr>
          <p:cNvSpPr>
            <a:spLocks noGrp="1"/>
          </p:cNvSpPr>
          <p:nvPr>
            <p:ph type="title"/>
          </p:nvPr>
        </p:nvSpPr>
        <p:spPr>
          <a:xfrm>
            <a:off x="372655" y="411081"/>
            <a:ext cx="16594952" cy="2159000"/>
          </a:xfrm>
        </p:spPr>
        <p:txBody>
          <a:bodyPr>
            <a:normAutofit/>
          </a:bodyPr>
          <a:lstStyle/>
          <a:p>
            <a:r>
              <a:rPr lang="en-GB" sz="5400" noProof="0" dirty="0"/>
              <a:t>Key messages</a:t>
            </a:r>
          </a:p>
        </p:txBody>
      </p:sp>
      <p:sp>
        <p:nvSpPr>
          <p:cNvPr id="3" name="Text Placeholder 2">
            <a:extLst>
              <a:ext uri="{FF2B5EF4-FFF2-40B4-BE49-F238E27FC236}">
                <a16:creationId xmlns:a16="http://schemas.microsoft.com/office/drawing/2014/main" id="{B73A478C-F9E8-4D8C-AA23-0618E9A14EDE}"/>
              </a:ext>
            </a:extLst>
          </p:cNvPr>
          <p:cNvSpPr>
            <a:spLocks noGrp="1"/>
          </p:cNvSpPr>
          <p:nvPr>
            <p:ph type="body" idx="1"/>
          </p:nvPr>
        </p:nvSpPr>
        <p:spPr>
          <a:xfrm>
            <a:off x="1049906" y="1792224"/>
            <a:ext cx="14800185" cy="6364223"/>
          </a:xfrm>
        </p:spPr>
        <p:txBody>
          <a:bodyPr>
            <a:normAutofit fontScale="92500"/>
          </a:bodyPr>
          <a:lstStyle/>
          <a:p>
            <a:pPr marL="695325" indent="-695325">
              <a:buNone/>
            </a:pPr>
            <a:r>
              <a:rPr lang="en-GB" sz="4400" dirty="0">
                <a:solidFill>
                  <a:srgbClr val="000000"/>
                </a:solidFill>
              </a:rPr>
              <a:t>•	Which assistance option(s) are appropriate depends on context (Assistance options, page 282).</a:t>
            </a:r>
          </a:p>
          <a:p>
            <a:pPr marL="695325" indent="-695325">
              <a:buNone/>
            </a:pPr>
            <a:r>
              <a:rPr lang="en-GB" sz="4400" dirty="0">
                <a:solidFill>
                  <a:srgbClr val="000000"/>
                </a:solidFill>
              </a:rPr>
              <a:t>•	Shelter programming does not only concern protection from the elements (What shelter provides, page 241).</a:t>
            </a:r>
          </a:p>
          <a:p>
            <a:pPr marL="695325" indent="-695325">
              <a:buNone/>
            </a:pPr>
            <a:r>
              <a:rPr lang="en-GB" sz="4400" dirty="0">
                <a:solidFill>
                  <a:srgbClr val="000000"/>
                </a:solidFill>
              </a:rPr>
              <a:t>•	Shelter needs change over time.</a:t>
            </a:r>
          </a:p>
          <a:p>
            <a:pPr marL="695325" indent="-695325">
              <a:buNone/>
            </a:pPr>
            <a:r>
              <a:rPr lang="en-GB" sz="4400" dirty="0">
                <a:solidFill>
                  <a:srgbClr val="000000"/>
                </a:solidFill>
              </a:rPr>
              <a:t>•	Assessment, community engagement and consultation are essential components of any shelter and settlement programme.</a:t>
            </a:r>
          </a:p>
          <a:p>
            <a:pPr marL="0" indent="0">
              <a:buNone/>
            </a:pPr>
            <a:endParaRPr lang="en-GB" sz="4400" noProof="0" dirty="0">
              <a:solidFill>
                <a:srgbClr val="000000"/>
              </a:solidFill>
            </a:endParaRPr>
          </a:p>
        </p:txBody>
      </p:sp>
      <p:sp>
        <p:nvSpPr>
          <p:cNvPr id="4" name="Slide Number Placeholder 3">
            <a:extLst>
              <a:ext uri="{FF2B5EF4-FFF2-40B4-BE49-F238E27FC236}">
                <a16:creationId xmlns:a16="http://schemas.microsoft.com/office/drawing/2014/main" id="{73F12E54-1948-436A-B141-155E8297E137}"/>
              </a:ext>
            </a:extLst>
          </p:cNvPr>
          <p:cNvSpPr>
            <a:spLocks noGrp="1"/>
          </p:cNvSpPr>
          <p:nvPr>
            <p:ph type="sldNum" sz="quarter" idx="2"/>
          </p:nvPr>
        </p:nvSpPr>
        <p:spPr/>
        <p:txBody>
          <a:bodyPr/>
          <a:lstStyle/>
          <a:p>
            <a:fld id="{86CB4B4D-7CA3-9044-876B-883B54F8677D}" type="slidenum">
              <a:rPr lang="en-US" smtClean="0"/>
              <a:t>23</a:t>
            </a:fld>
            <a:endParaRPr lang="en-US" dirty="0"/>
          </a:p>
        </p:txBody>
      </p:sp>
    </p:spTree>
    <p:extLst>
      <p:ext uri="{BB962C8B-B14F-4D97-AF65-F5344CB8AC3E}">
        <p14:creationId xmlns:p14="http://schemas.microsoft.com/office/powerpoint/2010/main" val="34079872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789E847-B5B2-4AE9-88C6-7E721526A11C}"/>
              </a:ext>
            </a:extLst>
          </p:cNvPr>
          <p:cNvSpPr>
            <a:spLocks noGrp="1"/>
          </p:cNvSpPr>
          <p:nvPr>
            <p:ph type="title"/>
          </p:nvPr>
        </p:nvSpPr>
        <p:spPr>
          <a:xfrm>
            <a:off x="9594227" y="939114"/>
            <a:ext cx="6835670" cy="4353544"/>
          </a:xfrm>
          <a:noFill/>
        </p:spPr>
        <p:txBody>
          <a:bodyPr vert="horz" lIns="91440" tIns="45720" rIns="91440" bIns="45720" rtlCol="0" anchor="b">
            <a:normAutofit fontScale="90000"/>
          </a:bodyPr>
          <a:lstStyle/>
          <a:p>
            <a:pPr defTabSz="914400">
              <a:lnSpc>
                <a:spcPct val="90000"/>
              </a:lnSpc>
              <a:spcBef>
                <a:spcPct val="0"/>
              </a:spcBef>
            </a:pPr>
            <a:r>
              <a:rPr lang="en-GB" sz="8000" kern="1200" noProof="0" dirty="0">
                <a:latin typeface="+mj-lt"/>
                <a:ea typeface="+mj-ea"/>
                <a:cs typeface="+mj-cs"/>
              </a:rPr>
              <a:t>What does shelter provide to people in need?</a:t>
            </a:r>
          </a:p>
        </p:txBody>
      </p:sp>
      <p:pic>
        <p:nvPicPr>
          <p:cNvPr id="9" name="Picture Placeholder 8" descr="A picture containing vector graphics&#10;&#10;Description automatically generated">
            <a:extLst>
              <a:ext uri="{FF2B5EF4-FFF2-40B4-BE49-F238E27FC236}">
                <a16:creationId xmlns:a16="http://schemas.microsoft.com/office/drawing/2014/main" id="{7B9F0C7C-C4B9-4F05-A28C-D7D6C7ECA373}"/>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a:stretch/>
        </p:blipFill>
        <p:spPr>
          <a:xfrm>
            <a:off x="20" y="10"/>
            <a:ext cx="8683843" cy="9753590"/>
          </a:xfrm>
          <a:prstGeom prst="rect">
            <a:avLst/>
          </a:prstGeom>
        </p:spPr>
      </p:pic>
      <p:sp>
        <p:nvSpPr>
          <p:cNvPr id="4" name="Slide Number Placeholder 3">
            <a:extLst>
              <a:ext uri="{FF2B5EF4-FFF2-40B4-BE49-F238E27FC236}">
                <a16:creationId xmlns:a16="http://schemas.microsoft.com/office/drawing/2014/main" id="{E81F2FD1-54AC-4963-8F10-DD29AF35CE0A}"/>
              </a:ext>
            </a:extLst>
          </p:cNvPr>
          <p:cNvSpPr>
            <a:spLocks noGrp="1"/>
          </p:cNvSpPr>
          <p:nvPr>
            <p:ph type="sldNum" sz="quarter" idx="2"/>
          </p:nvPr>
        </p:nvSpPr>
        <p:spPr>
          <a:xfrm>
            <a:off x="15540351" y="9040142"/>
            <a:ext cx="889546" cy="519289"/>
          </a:xfrm>
          <a:noFill/>
        </p:spPr>
        <p:txBody>
          <a:bodyPr vert="horz" lIns="91440" tIns="45720" rIns="91440" bIns="45720" rtlCol="0" anchor="ctr">
            <a:normAutofit/>
          </a:bodyPr>
          <a:lstStyle/>
          <a:p>
            <a:pPr algn="r" defTabSz="914400" hangingPunct="1">
              <a:spcAft>
                <a:spcPts val="600"/>
              </a:spcAft>
              <a:defRPr/>
            </a:pPr>
            <a:fld id="{86CB4B4D-7CA3-9044-876B-883B54F8677D}" type="slidenum">
              <a:rPr lang="en-US" sz="1200" kern="1200" smtClean="0">
                <a:solidFill>
                  <a:prstClr val="black">
                    <a:tint val="75000"/>
                  </a:prstClr>
                </a:solidFill>
                <a:latin typeface="Calibri" panose="020F0502020204030204"/>
                <a:ea typeface="+mn-ea"/>
                <a:cs typeface="+mn-cs"/>
              </a:rPr>
              <a:pPr algn="r" defTabSz="914400" hangingPunct="1">
                <a:spcAft>
                  <a:spcPts val="600"/>
                </a:spcAft>
                <a:defRPr/>
              </a:pPr>
              <a:t>3</a:t>
            </a:fld>
            <a:endParaRPr lang="en-US" sz="1200" kern="1200" dirty="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14400359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C68D48A-061B-45D0-98E9-B6E554FFB0BD}"/>
              </a:ext>
            </a:extLst>
          </p:cNvPr>
          <p:cNvPicPr/>
          <p:nvPr/>
        </p:nvPicPr>
        <p:blipFill>
          <a:blip r:embed="rId3">
            <a:clrChange>
              <a:clrFrom>
                <a:srgbClr val="FFFFFF"/>
              </a:clrFrom>
              <a:clrTo>
                <a:srgbClr val="FFFFFF">
                  <a:alpha val="0"/>
                </a:srgbClr>
              </a:clrTo>
            </a:clrChange>
          </a:blip>
          <a:stretch>
            <a:fillRect/>
          </a:stretch>
        </p:blipFill>
        <p:spPr>
          <a:xfrm>
            <a:off x="1487045" y="129934"/>
            <a:ext cx="15194434" cy="9269705"/>
          </a:xfrm>
          <a:prstGeom prst="rect">
            <a:avLst/>
          </a:prstGeom>
        </p:spPr>
      </p:pic>
      <p:sp>
        <p:nvSpPr>
          <p:cNvPr id="5" name="Title 4">
            <a:extLst>
              <a:ext uri="{FF2B5EF4-FFF2-40B4-BE49-F238E27FC236}">
                <a16:creationId xmlns:a16="http://schemas.microsoft.com/office/drawing/2014/main" id="{235FB963-ECDC-4FD6-940A-B0C36FF7295D}"/>
              </a:ext>
            </a:extLst>
          </p:cNvPr>
          <p:cNvSpPr>
            <a:spLocks noGrp="1"/>
          </p:cNvSpPr>
          <p:nvPr>
            <p:ph type="title"/>
          </p:nvPr>
        </p:nvSpPr>
        <p:spPr>
          <a:xfrm>
            <a:off x="268393" y="129934"/>
            <a:ext cx="6244070" cy="3191973"/>
          </a:xfrm>
        </p:spPr>
        <p:txBody>
          <a:bodyPr>
            <a:normAutofit/>
          </a:bodyPr>
          <a:lstStyle/>
          <a:p>
            <a:r>
              <a:rPr lang="en-GB" noProof="0" dirty="0"/>
              <a:t>What shelter provides: </a:t>
            </a:r>
          </a:p>
        </p:txBody>
      </p:sp>
      <p:sp>
        <p:nvSpPr>
          <p:cNvPr id="2" name="TextBox 1">
            <a:extLst>
              <a:ext uri="{FF2B5EF4-FFF2-40B4-BE49-F238E27FC236}">
                <a16:creationId xmlns:a16="http://schemas.microsoft.com/office/drawing/2014/main" id="{51995302-D0FB-4927-ACC0-7D3476EF8CAF}"/>
              </a:ext>
            </a:extLst>
          </p:cNvPr>
          <p:cNvSpPr txBox="1"/>
          <p:nvPr/>
        </p:nvSpPr>
        <p:spPr>
          <a:xfrm>
            <a:off x="14010412" y="8645451"/>
            <a:ext cx="2869375"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See page 241</a:t>
            </a:r>
          </a:p>
        </p:txBody>
      </p:sp>
      <p:pic>
        <p:nvPicPr>
          <p:cNvPr id="9" name="Picture 8" descr="Image result for 2018 SPhere HAndbook">
            <a:extLst>
              <a:ext uri="{FF2B5EF4-FFF2-40B4-BE49-F238E27FC236}">
                <a16:creationId xmlns:a16="http://schemas.microsoft.com/office/drawing/2014/main" id="{46446ED0-8AF0-4C86-946D-5876DF1D272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337775" y="7564742"/>
            <a:ext cx="1246667" cy="1798854"/>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Slide Number Placeholder 3">
            <a:extLst>
              <a:ext uri="{FF2B5EF4-FFF2-40B4-BE49-F238E27FC236}">
                <a16:creationId xmlns:a16="http://schemas.microsoft.com/office/drawing/2014/main" id="{A5F9DF76-8849-4F72-A318-A30F5D85C028}"/>
              </a:ext>
            </a:extLst>
          </p:cNvPr>
          <p:cNvSpPr>
            <a:spLocks noGrp="1"/>
          </p:cNvSpPr>
          <p:nvPr>
            <p:ph type="sldNum" sz="quarter" idx="2"/>
          </p:nvPr>
        </p:nvSpPr>
        <p:spPr>
          <a:xfrm>
            <a:off x="3386653" y="8785759"/>
            <a:ext cx="394339" cy="389915"/>
          </a:xfrm>
        </p:spPr>
        <p:txBody>
          <a:bodyPr/>
          <a:lstStyle/>
          <a:p>
            <a:fld id="{86CB4B4D-7CA3-9044-876B-883B54F8677D}" type="slidenum">
              <a:rPr lang="en-US" smtClean="0"/>
              <a:t>4</a:t>
            </a:fld>
            <a:endParaRPr lang="en-US" dirty="0"/>
          </a:p>
        </p:txBody>
      </p:sp>
    </p:spTree>
    <p:extLst>
      <p:ext uri="{BB962C8B-B14F-4D97-AF65-F5344CB8AC3E}">
        <p14:creationId xmlns:p14="http://schemas.microsoft.com/office/powerpoint/2010/main" val="208691620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9AD7D-F1F9-4A0C-A6C9-72EB41157813}"/>
              </a:ext>
            </a:extLst>
          </p:cNvPr>
          <p:cNvSpPr>
            <a:spLocks noGrp="1"/>
          </p:cNvSpPr>
          <p:nvPr>
            <p:ph type="title"/>
          </p:nvPr>
        </p:nvSpPr>
        <p:spPr>
          <a:xfrm>
            <a:off x="455504" y="444500"/>
            <a:ext cx="16269167" cy="1502288"/>
          </a:xfrm>
        </p:spPr>
        <p:txBody>
          <a:bodyPr>
            <a:normAutofit/>
          </a:bodyPr>
          <a:lstStyle/>
          <a:p>
            <a:r>
              <a:rPr lang="en-GB" noProof="0" dirty="0"/>
              <a:t>Video analysis preparation instructions </a:t>
            </a:r>
          </a:p>
        </p:txBody>
      </p:sp>
      <p:sp>
        <p:nvSpPr>
          <p:cNvPr id="3" name="Text Placeholder 2">
            <a:extLst>
              <a:ext uri="{FF2B5EF4-FFF2-40B4-BE49-F238E27FC236}">
                <a16:creationId xmlns:a16="http://schemas.microsoft.com/office/drawing/2014/main" id="{39BD24F9-F575-4F6C-B907-D961B2B7A005}"/>
              </a:ext>
            </a:extLst>
          </p:cNvPr>
          <p:cNvSpPr>
            <a:spLocks noGrp="1"/>
          </p:cNvSpPr>
          <p:nvPr>
            <p:ph type="body" idx="1"/>
          </p:nvPr>
        </p:nvSpPr>
        <p:spPr>
          <a:xfrm>
            <a:off x="865530" y="1733550"/>
            <a:ext cx="15859141" cy="6286500"/>
          </a:xfrm>
        </p:spPr>
        <p:txBody>
          <a:bodyPr>
            <a:normAutofit fontScale="92500" lnSpcReduction="10000"/>
          </a:bodyPr>
          <a:lstStyle/>
          <a:p>
            <a:pPr marL="0" indent="0">
              <a:buNone/>
            </a:pPr>
            <a:r>
              <a:rPr lang="en-GB" sz="5400" noProof="0" dirty="0"/>
              <a:t>Watch the short video that follows and take notes as needed to answer the two questions below.</a:t>
            </a:r>
          </a:p>
          <a:p>
            <a:pPr marL="914400" indent="-914400">
              <a:buFont typeface="+mj-lt"/>
              <a:buAutoNum type="arabicPeriod"/>
            </a:pPr>
            <a:r>
              <a:rPr lang="en-GB" sz="5400" noProof="0" dirty="0"/>
              <a:t>What are the </a:t>
            </a:r>
            <a:r>
              <a:rPr lang="en-GB" sz="5400" b="1" noProof="0" dirty="0"/>
              <a:t>two overarching goals</a:t>
            </a:r>
            <a:r>
              <a:rPr lang="en-GB" sz="5400" noProof="0" dirty="0"/>
              <a:t> of the CRS ”rapid response and recovery cycle” described in the video?</a:t>
            </a:r>
          </a:p>
          <a:p>
            <a:pPr marL="914400" indent="-914400">
              <a:buFont typeface="+mj-lt"/>
              <a:buAutoNum type="arabicPeriod"/>
            </a:pPr>
            <a:r>
              <a:rPr lang="en-GB" sz="5400" noProof="0" dirty="0"/>
              <a:t>What are the key shelter </a:t>
            </a:r>
            <a:r>
              <a:rPr lang="en-GB" sz="5400" b="1" noProof="0" dirty="0"/>
              <a:t>programme principles and priorities </a:t>
            </a:r>
            <a:r>
              <a:rPr lang="en-GB" sz="5400" noProof="0" dirty="0"/>
              <a:t>mentioned or illustrated in the video?</a:t>
            </a:r>
          </a:p>
        </p:txBody>
      </p:sp>
      <p:sp>
        <p:nvSpPr>
          <p:cNvPr id="4" name="Slide Number Placeholder 3">
            <a:extLst>
              <a:ext uri="{FF2B5EF4-FFF2-40B4-BE49-F238E27FC236}">
                <a16:creationId xmlns:a16="http://schemas.microsoft.com/office/drawing/2014/main" id="{F54AF49D-EC64-41F5-AC67-F1FB42C69CB2}"/>
              </a:ext>
            </a:extLst>
          </p:cNvPr>
          <p:cNvSpPr>
            <a:spLocks noGrp="1"/>
          </p:cNvSpPr>
          <p:nvPr>
            <p:ph type="sldNum" sz="quarter" idx="2"/>
          </p:nvPr>
        </p:nvSpPr>
        <p:spPr/>
        <p:txBody>
          <a:bodyPr/>
          <a:lstStyle/>
          <a:p>
            <a:fld id="{86CB4B4D-7CA3-9044-876B-883B54F8677D}" type="slidenum">
              <a:rPr lang="en-US" smtClean="0"/>
              <a:t>5</a:t>
            </a:fld>
            <a:endParaRPr lang="en-US" dirty="0"/>
          </a:p>
        </p:txBody>
      </p:sp>
    </p:spTree>
    <p:extLst>
      <p:ext uri="{BB962C8B-B14F-4D97-AF65-F5344CB8AC3E}">
        <p14:creationId xmlns:p14="http://schemas.microsoft.com/office/powerpoint/2010/main" val="429185044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37AD0-8E0E-43BC-A44D-486D505B5A22}"/>
              </a:ext>
            </a:extLst>
          </p:cNvPr>
          <p:cNvSpPr>
            <a:spLocks noGrp="1"/>
          </p:cNvSpPr>
          <p:nvPr>
            <p:ph type="title"/>
          </p:nvPr>
        </p:nvSpPr>
        <p:spPr>
          <a:xfrm>
            <a:off x="392704" y="70423"/>
            <a:ext cx="16563801" cy="1130300"/>
          </a:xfrm>
        </p:spPr>
        <p:txBody>
          <a:bodyPr>
            <a:normAutofit/>
          </a:bodyPr>
          <a:lstStyle/>
          <a:p>
            <a:r>
              <a:rPr lang="en-GB" sz="6600" noProof="0" dirty="0"/>
              <a:t>A holistic view of shelter programming</a:t>
            </a:r>
            <a:endParaRPr lang="en-GB" noProof="0" dirty="0"/>
          </a:p>
        </p:txBody>
      </p:sp>
      <p:pic>
        <p:nvPicPr>
          <p:cNvPr id="3" name="Online Media 2" title="CRS Emergency Shelter and Settlement Recovery">
            <a:hlinkClick r:id="" action="ppaction://media"/>
            <a:extLst>
              <a:ext uri="{FF2B5EF4-FFF2-40B4-BE49-F238E27FC236}">
                <a16:creationId xmlns:a16="http://schemas.microsoft.com/office/drawing/2014/main" id="{999E2983-CECF-41C5-99B1-A236BF70F03D}"/>
              </a:ext>
            </a:extLst>
          </p:cNvPr>
          <p:cNvPicPr>
            <a:picLocks noRot="1" noChangeAspect="1"/>
          </p:cNvPicPr>
          <p:nvPr>
            <a:videoFile r:link="rId1"/>
          </p:nvPr>
        </p:nvPicPr>
        <p:blipFill>
          <a:blip r:embed="rId4"/>
          <a:stretch>
            <a:fillRect/>
          </a:stretch>
        </p:blipFill>
        <p:spPr>
          <a:xfrm>
            <a:off x="1446660" y="1200723"/>
            <a:ext cx="14446941" cy="8126404"/>
          </a:xfrm>
          <a:prstGeom prst="rect">
            <a:avLst/>
          </a:prstGeom>
        </p:spPr>
      </p:pic>
    </p:spTree>
    <p:extLst>
      <p:ext uri="{BB962C8B-B14F-4D97-AF65-F5344CB8AC3E}">
        <p14:creationId xmlns:p14="http://schemas.microsoft.com/office/powerpoint/2010/main" val="139131628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9AD7D-F1F9-4A0C-A6C9-72EB41157813}"/>
              </a:ext>
            </a:extLst>
          </p:cNvPr>
          <p:cNvSpPr>
            <a:spLocks noGrp="1"/>
          </p:cNvSpPr>
          <p:nvPr>
            <p:ph type="title"/>
          </p:nvPr>
        </p:nvSpPr>
        <p:spPr>
          <a:xfrm>
            <a:off x="455504" y="444500"/>
            <a:ext cx="16269167" cy="1502288"/>
          </a:xfrm>
        </p:spPr>
        <p:txBody>
          <a:bodyPr/>
          <a:lstStyle/>
          <a:p>
            <a:r>
              <a:rPr lang="en-GB" noProof="0" dirty="0"/>
              <a:t>Video analysis</a:t>
            </a:r>
          </a:p>
        </p:txBody>
      </p:sp>
      <p:sp>
        <p:nvSpPr>
          <p:cNvPr id="3" name="Text Placeholder 2">
            <a:extLst>
              <a:ext uri="{FF2B5EF4-FFF2-40B4-BE49-F238E27FC236}">
                <a16:creationId xmlns:a16="http://schemas.microsoft.com/office/drawing/2014/main" id="{39BD24F9-F575-4F6C-B907-D961B2B7A005}"/>
              </a:ext>
            </a:extLst>
          </p:cNvPr>
          <p:cNvSpPr>
            <a:spLocks noGrp="1"/>
          </p:cNvSpPr>
          <p:nvPr>
            <p:ph type="body" idx="1"/>
          </p:nvPr>
        </p:nvSpPr>
        <p:spPr>
          <a:xfrm>
            <a:off x="865530" y="1733549"/>
            <a:ext cx="15859141" cy="6563783"/>
          </a:xfrm>
        </p:spPr>
        <p:txBody>
          <a:bodyPr>
            <a:normAutofit/>
          </a:bodyPr>
          <a:lstStyle/>
          <a:p>
            <a:pPr marL="914400" indent="-914400">
              <a:buFont typeface="+mj-lt"/>
              <a:buAutoNum type="arabicPeriod"/>
            </a:pPr>
            <a:r>
              <a:rPr lang="en-GB" sz="5400" noProof="0" dirty="0"/>
              <a:t>What are the </a:t>
            </a:r>
            <a:r>
              <a:rPr lang="en-GB" sz="5400" b="1" noProof="0" dirty="0"/>
              <a:t>two overarching goals</a:t>
            </a:r>
            <a:r>
              <a:rPr lang="en-GB" sz="5400" noProof="0" dirty="0"/>
              <a:t> of the CRS ”rapid response and recovery cycle” described in the video?</a:t>
            </a:r>
          </a:p>
          <a:p>
            <a:pPr marL="914400" indent="-914400">
              <a:buFont typeface="+mj-lt"/>
              <a:buAutoNum type="arabicPeriod"/>
            </a:pPr>
            <a:r>
              <a:rPr lang="en-GB" sz="5400" noProof="0" dirty="0"/>
              <a:t>What are the key shelter </a:t>
            </a:r>
            <a:r>
              <a:rPr lang="en-GB" sz="5400" b="1" noProof="0" dirty="0"/>
              <a:t>programme principles and priorities </a:t>
            </a:r>
            <a:r>
              <a:rPr lang="en-GB" sz="5400" noProof="0" dirty="0"/>
              <a:t>mentioned or illustrated in the video?</a:t>
            </a:r>
          </a:p>
        </p:txBody>
      </p:sp>
      <p:sp>
        <p:nvSpPr>
          <p:cNvPr id="4" name="Slide Number Placeholder 3">
            <a:extLst>
              <a:ext uri="{FF2B5EF4-FFF2-40B4-BE49-F238E27FC236}">
                <a16:creationId xmlns:a16="http://schemas.microsoft.com/office/drawing/2014/main" id="{F54AF49D-EC64-41F5-AC67-F1FB42C69CB2}"/>
              </a:ext>
            </a:extLst>
          </p:cNvPr>
          <p:cNvSpPr>
            <a:spLocks noGrp="1"/>
          </p:cNvSpPr>
          <p:nvPr>
            <p:ph type="sldNum" sz="quarter" idx="2"/>
          </p:nvPr>
        </p:nvSpPr>
        <p:spPr/>
        <p:txBody>
          <a:bodyPr/>
          <a:lstStyle/>
          <a:p>
            <a:fld id="{86CB4B4D-7CA3-9044-876B-883B54F8677D}" type="slidenum">
              <a:rPr lang="en-US" smtClean="0"/>
              <a:t>7</a:t>
            </a:fld>
            <a:endParaRPr lang="en-US" dirty="0"/>
          </a:p>
        </p:txBody>
      </p:sp>
    </p:spTree>
    <p:extLst>
      <p:ext uri="{BB962C8B-B14F-4D97-AF65-F5344CB8AC3E}">
        <p14:creationId xmlns:p14="http://schemas.microsoft.com/office/powerpoint/2010/main" val="229871891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sky, outdoor, ground, beach&#10;&#10;Description automatically generated">
            <a:extLst>
              <a:ext uri="{FF2B5EF4-FFF2-40B4-BE49-F238E27FC236}">
                <a16:creationId xmlns:a16="http://schemas.microsoft.com/office/drawing/2014/main" id="{C5AAB167-7DD3-4271-B0FB-222820D5CE09}"/>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E9E51010-214E-4F49-94FD-13F6912DD0E1}"/>
              </a:ext>
            </a:extLst>
          </p:cNvPr>
          <p:cNvSpPr>
            <a:spLocks noGrp="1"/>
          </p:cNvSpPr>
          <p:nvPr>
            <p:ph type="title"/>
          </p:nvPr>
        </p:nvSpPr>
        <p:spPr>
          <a:xfrm>
            <a:off x="422031" y="470424"/>
            <a:ext cx="9965553" cy="1988692"/>
          </a:xfrm>
        </p:spPr>
        <p:txBody>
          <a:bodyPr>
            <a:normAutofit/>
          </a:bodyPr>
          <a:lstStyle/>
          <a:p>
            <a:r>
              <a:rPr lang="en-GB" sz="6600" noProof="0" dirty="0">
                <a:sym typeface="Open Sans"/>
              </a:rPr>
              <a:t>In summary…</a:t>
            </a:r>
            <a:endParaRPr lang="en-GB" noProof="0" dirty="0"/>
          </a:p>
        </p:txBody>
      </p:sp>
      <p:sp>
        <p:nvSpPr>
          <p:cNvPr id="4" name="Text Placeholder 3">
            <a:extLst>
              <a:ext uri="{FF2B5EF4-FFF2-40B4-BE49-F238E27FC236}">
                <a16:creationId xmlns:a16="http://schemas.microsoft.com/office/drawing/2014/main" id="{E28F72C5-1EF8-49EE-B01A-979D586FB604}"/>
              </a:ext>
            </a:extLst>
          </p:cNvPr>
          <p:cNvSpPr>
            <a:spLocks noGrp="1"/>
          </p:cNvSpPr>
          <p:nvPr>
            <p:ph type="body" sz="quarter" idx="1"/>
          </p:nvPr>
        </p:nvSpPr>
        <p:spPr>
          <a:xfrm>
            <a:off x="422031" y="1833672"/>
            <a:ext cx="9839569" cy="4839286"/>
          </a:xfrm>
        </p:spPr>
        <p:txBody>
          <a:bodyPr>
            <a:noAutofit/>
          </a:bodyPr>
          <a:lstStyle/>
          <a:p>
            <a:pPr marL="571500" indent="-571500" defTabSz="914400">
              <a:lnSpc>
                <a:spcPct val="90000"/>
              </a:lnSpc>
              <a:buFont typeface="Arial" panose="020B0604020202020204" pitchFamily="34" charset="0"/>
              <a:buChar char="•"/>
            </a:pPr>
            <a:r>
              <a:rPr lang="en-GB" sz="3600" noProof="0" dirty="0"/>
              <a:t>Timely shelter response can save lives</a:t>
            </a:r>
            <a:br>
              <a:rPr lang="en-GB" sz="3600" noProof="0" dirty="0"/>
            </a:br>
            <a:r>
              <a:rPr lang="en-GB" sz="3600" noProof="0" dirty="0"/>
              <a:t>in the initial stages of a crisis.</a:t>
            </a:r>
          </a:p>
          <a:p>
            <a:pPr marL="571500" indent="-571500" defTabSz="914400">
              <a:lnSpc>
                <a:spcPct val="90000"/>
              </a:lnSpc>
              <a:buFont typeface="Arial" panose="020B0604020202020204" pitchFamily="34" charset="0"/>
              <a:buChar char="•"/>
            </a:pPr>
            <a:r>
              <a:rPr lang="en-GB" sz="3600" noProof="0" dirty="0"/>
              <a:t>Appropriate shelter is also necessary to promote health, support family and community life, and provide dignity, security, and access to livelihoods.</a:t>
            </a:r>
          </a:p>
          <a:p>
            <a:pPr marL="571500" indent="-571500" defTabSz="914400">
              <a:lnSpc>
                <a:spcPct val="90000"/>
              </a:lnSpc>
              <a:buFont typeface="Arial" panose="020B0604020202020204" pitchFamily="34" charset="0"/>
              <a:buChar char="•"/>
            </a:pPr>
            <a:r>
              <a:rPr lang="en-GB" sz="3600" noProof="0" dirty="0"/>
              <a:t>Every situation is different – you have to tailor the response based on context.</a:t>
            </a:r>
            <a:br>
              <a:rPr lang="en-GB" sz="3600" noProof="0" dirty="0"/>
            </a:br>
            <a:r>
              <a:rPr lang="en-GB" sz="3600" noProof="0" dirty="0"/>
              <a:t>(See the shelter and settlement assessment checklist on pages 274–277.)</a:t>
            </a:r>
          </a:p>
        </p:txBody>
      </p:sp>
      <p:sp>
        <p:nvSpPr>
          <p:cNvPr id="5" name="Text Placeholder 4">
            <a:extLst>
              <a:ext uri="{FF2B5EF4-FFF2-40B4-BE49-F238E27FC236}">
                <a16:creationId xmlns:a16="http://schemas.microsoft.com/office/drawing/2014/main" id="{0ABA2F7C-A13A-4CFA-B324-12F71C81D013}"/>
              </a:ext>
            </a:extLst>
          </p:cNvPr>
          <p:cNvSpPr>
            <a:spLocks noGrp="1"/>
          </p:cNvSpPr>
          <p:nvPr>
            <p:ph type="body" sz="quarter" idx="14"/>
          </p:nvPr>
        </p:nvSpPr>
        <p:spPr>
          <a:xfrm>
            <a:off x="11136025" y="9132307"/>
            <a:ext cx="2198975" cy="406401"/>
          </a:xfrm>
        </p:spPr>
        <p:txBody>
          <a:bodyPr>
            <a:normAutofit fontScale="55000" lnSpcReduction="20000"/>
          </a:bodyPr>
          <a:lstStyle/>
          <a:p>
            <a:r>
              <a:rPr lang="en-GB" sz="3200" dirty="0">
                <a:solidFill>
                  <a:srgbClr val="00B297"/>
                </a:solidFill>
                <a:latin typeface="Open Sans Regular"/>
                <a:sym typeface="Open Sans Regular"/>
              </a:rPr>
              <a:t>CARE/Sam Bolitho</a:t>
            </a:r>
            <a:endParaRPr lang="en-GB" noProof="0" dirty="0"/>
          </a:p>
        </p:txBody>
      </p:sp>
      <p:sp>
        <p:nvSpPr>
          <p:cNvPr id="6" name="Slide Number Placeholder 5">
            <a:extLst>
              <a:ext uri="{FF2B5EF4-FFF2-40B4-BE49-F238E27FC236}">
                <a16:creationId xmlns:a16="http://schemas.microsoft.com/office/drawing/2014/main" id="{C1CD7334-5745-4185-BAB5-CC43E5941BC5}"/>
              </a:ext>
            </a:extLst>
          </p:cNvPr>
          <p:cNvSpPr>
            <a:spLocks noGrp="1"/>
          </p:cNvSpPr>
          <p:nvPr>
            <p:ph type="sldNum" sz="quarter" idx="2"/>
          </p:nvPr>
        </p:nvSpPr>
        <p:spPr/>
        <p:txBody>
          <a:bodyPr/>
          <a:lstStyle/>
          <a:p>
            <a:fld id="{86CB4B4D-7CA3-9044-876B-883B54F8677D}" type="slidenum">
              <a:rPr lang="en-US" smtClean="0"/>
              <a:pPr/>
              <a:t>8</a:t>
            </a:fld>
            <a:endParaRPr lang="en-US" dirty="0"/>
          </a:p>
        </p:txBody>
      </p:sp>
    </p:spTree>
    <p:extLst>
      <p:ext uri="{BB962C8B-B14F-4D97-AF65-F5344CB8AC3E}">
        <p14:creationId xmlns:p14="http://schemas.microsoft.com/office/powerpoint/2010/main" val="90640742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icture containing indoor, wall, sofa, furniture&#10;&#10;Description automatically generated">
            <a:extLst>
              <a:ext uri="{FF2B5EF4-FFF2-40B4-BE49-F238E27FC236}">
                <a16:creationId xmlns:a16="http://schemas.microsoft.com/office/drawing/2014/main" id="{48024497-E9C6-4E14-BE99-5F68350C9392}"/>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2" name="Title 1">
            <a:extLst>
              <a:ext uri="{FF2B5EF4-FFF2-40B4-BE49-F238E27FC236}">
                <a16:creationId xmlns:a16="http://schemas.microsoft.com/office/drawing/2014/main" id="{99B72E05-CA2D-4EBC-B733-9BD51CA2DF9A}"/>
              </a:ext>
            </a:extLst>
          </p:cNvPr>
          <p:cNvSpPr>
            <a:spLocks noGrp="1"/>
          </p:cNvSpPr>
          <p:nvPr>
            <p:ph type="title"/>
          </p:nvPr>
        </p:nvSpPr>
        <p:spPr>
          <a:xfrm>
            <a:off x="388480" y="113867"/>
            <a:ext cx="9117545" cy="1988692"/>
          </a:xfrm>
        </p:spPr>
        <p:txBody>
          <a:bodyPr>
            <a:normAutofit/>
          </a:bodyPr>
          <a:lstStyle/>
          <a:p>
            <a:r>
              <a:rPr lang="en-GB" sz="5400" noProof="0" dirty="0"/>
              <a:t>The Minimum Standards</a:t>
            </a:r>
          </a:p>
        </p:txBody>
      </p:sp>
      <p:sp>
        <p:nvSpPr>
          <p:cNvPr id="3" name="Text Placeholder 2">
            <a:extLst>
              <a:ext uri="{FF2B5EF4-FFF2-40B4-BE49-F238E27FC236}">
                <a16:creationId xmlns:a16="http://schemas.microsoft.com/office/drawing/2014/main" id="{B73A478C-F9E8-4D8C-AA23-0618E9A14EDE}"/>
              </a:ext>
            </a:extLst>
          </p:cNvPr>
          <p:cNvSpPr>
            <a:spLocks noGrp="1"/>
          </p:cNvSpPr>
          <p:nvPr>
            <p:ph type="body" sz="quarter" idx="1"/>
          </p:nvPr>
        </p:nvSpPr>
        <p:spPr>
          <a:xfrm>
            <a:off x="666924" y="1242178"/>
            <a:ext cx="9117545" cy="4267200"/>
          </a:xfrm>
        </p:spPr>
        <p:txBody>
          <a:bodyPr>
            <a:normAutofit/>
          </a:bodyPr>
          <a:lstStyle/>
          <a:p>
            <a:pPr marL="0" indent="0">
              <a:buNone/>
            </a:pPr>
            <a:r>
              <a:rPr lang="en-GB" noProof="0" dirty="0"/>
              <a:t>The Shelter and Settlement Minimum Standards </a:t>
            </a:r>
            <a:r>
              <a:rPr lang="en-GB" b="1" noProof="0" dirty="0"/>
              <a:t>focus on what must be done (what must be in place), rather than how the assistance should be delivered.</a:t>
            </a:r>
          </a:p>
        </p:txBody>
      </p:sp>
      <p:sp>
        <p:nvSpPr>
          <p:cNvPr id="4" name="Slide Number Placeholder 3">
            <a:extLst>
              <a:ext uri="{FF2B5EF4-FFF2-40B4-BE49-F238E27FC236}">
                <a16:creationId xmlns:a16="http://schemas.microsoft.com/office/drawing/2014/main" id="{73F12E54-1948-436A-B141-155E8297E137}"/>
              </a:ext>
            </a:extLst>
          </p:cNvPr>
          <p:cNvSpPr>
            <a:spLocks noGrp="1"/>
          </p:cNvSpPr>
          <p:nvPr>
            <p:ph type="sldNum" sz="quarter" idx="2"/>
          </p:nvPr>
        </p:nvSpPr>
        <p:spPr/>
        <p:txBody>
          <a:bodyPr/>
          <a:lstStyle/>
          <a:p>
            <a:fld id="{86CB4B4D-7CA3-9044-876B-883B54F8677D}" type="slidenum">
              <a:rPr lang="en-US" smtClean="0"/>
              <a:t>9</a:t>
            </a:fld>
            <a:endParaRPr lang="en-US" dirty="0"/>
          </a:p>
        </p:txBody>
      </p:sp>
      <p:sp>
        <p:nvSpPr>
          <p:cNvPr id="6" name="Text Placeholder 4">
            <a:extLst>
              <a:ext uri="{FF2B5EF4-FFF2-40B4-BE49-F238E27FC236}">
                <a16:creationId xmlns:a16="http://schemas.microsoft.com/office/drawing/2014/main" id="{387F1BBC-4B79-4025-9D77-5D98E614404A}"/>
              </a:ext>
            </a:extLst>
          </p:cNvPr>
          <p:cNvSpPr txBox="1">
            <a:spLocks/>
          </p:cNvSpPr>
          <p:nvPr/>
        </p:nvSpPr>
        <p:spPr>
          <a:xfrm>
            <a:off x="6555206" y="9144579"/>
            <a:ext cx="6795615" cy="702989"/>
          </a:xfrm>
          <a:prstGeom prst="rect">
            <a:avLst/>
          </a:prstGeom>
        </p:spPr>
        <p:txBody>
          <a:bodyPr>
            <a:normAutofit/>
          </a:bodyPr>
          <a:lst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marL="0" indent="0" algn="r" hangingPunct="1">
              <a:buNone/>
            </a:pPr>
            <a:r>
              <a:rPr lang="en-US" sz="2200" dirty="0">
                <a:solidFill>
                  <a:srgbClr val="00B297"/>
                </a:solidFill>
                <a:latin typeface="Open Sans Regular"/>
                <a:sym typeface="Open Sans Regular"/>
              </a:rPr>
              <a:t>German Red Cross/Sohrab Taheri-</a:t>
            </a:r>
            <a:r>
              <a:rPr lang="en-US" sz="2200" dirty="0" err="1">
                <a:solidFill>
                  <a:srgbClr val="00B297"/>
                </a:solidFill>
                <a:latin typeface="Open Sans Regular"/>
                <a:sym typeface="Open Sans Regular"/>
              </a:rPr>
              <a:t>Sohi</a:t>
            </a:r>
            <a:endParaRPr lang="en-US" sz="2200" dirty="0">
              <a:solidFill>
                <a:srgbClr val="00B297"/>
              </a:solidFill>
              <a:latin typeface="Open Sans Regular"/>
              <a:sym typeface="Open Sans Regular"/>
            </a:endParaRPr>
          </a:p>
          <a:p>
            <a:pPr hangingPunct="1"/>
            <a:endParaRPr lang="en-US" dirty="0">
              <a:solidFill>
                <a:srgbClr val="00B297"/>
              </a:solidFill>
            </a:endParaRPr>
          </a:p>
        </p:txBody>
      </p:sp>
      <p:sp>
        <p:nvSpPr>
          <p:cNvPr id="7" name="TextBox 6">
            <a:extLst>
              <a:ext uri="{FF2B5EF4-FFF2-40B4-BE49-F238E27FC236}">
                <a16:creationId xmlns:a16="http://schemas.microsoft.com/office/drawing/2014/main" id="{18182453-8E0F-4F46-8BE4-1C0CBCD3EFA5}"/>
              </a:ext>
            </a:extLst>
          </p:cNvPr>
          <p:cNvSpPr txBox="1"/>
          <p:nvPr/>
        </p:nvSpPr>
        <p:spPr>
          <a:xfrm>
            <a:off x="2929456" y="7470175"/>
            <a:ext cx="5204306"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See pages 238–273</a:t>
            </a:r>
          </a:p>
        </p:txBody>
      </p:sp>
      <p:pic>
        <p:nvPicPr>
          <p:cNvPr id="8" name="Picture 7" descr="Image result for 2018 SPhere HAndbook">
            <a:extLst>
              <a:ext uri="{FF2B5EF4-FFF2-40B4-BE49-F238E27FC236}">
                <a16:creationId xmlns:a16="http://schemas.microsoft.com/office/drawing/2014/main" id="{E2DFEE5E-18D3-4DDA-837C-1D736D148AF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669256" y="4632485"/>
            <a:ext cx="1885950" cy="2721295"/>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9277169"/>
      </p:ext>
    </p:extLst>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8130</TotalTime>
  <Words>3277</Words>
  <Application>Microsoft Office PowerPoint</Application>
  <PresentationFormat>Custom</PresentationFormat>
  <Paragraphs>171</Paragraphs>
  <Slides>24</Slides>
  <Notes>24</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Arial</vt:lpstr>
      <vt:lpstr>Calibri</vt:lpstr>
      <vt:lpstr>Helvetica</vt:lpstr>
      <vt:lpstr>Helvetica Neue</vt:lpstr>
      <vt:lpstr>Open Sans</vt:lpstr>
      <vt:lpstr>Open Sans Bold</vt:lpstr>
      <vt:lpstr>Open Sans Light</vt:lpstr>
      <vt:lpstr>Open Sans Regular</vt:lpstr>
      <vt:lpstr>Tahoma</vt:lpstr>
      <vt:lpstr>White</vt:lpstr>
      <vt:lpstr>Shelter AND Settlement</vt:lpstr>
      <vt:lpstr>By the end of this session you will be able to:</vt:lpstr>
      <vt:lpstr>What does shelter provide to people in need?</vt:lpstr>
      <vt:lpstr>What shelter provides: </vt:lpstr>
      <vt:lpstr>Video analysis preparation instructions </vt:lpstr>
      <vt:lpstr>A holistic view of shelter programming</vt:lpstr>
      <vt:lpstr>Video analysis</vt:lpstr>
      <vt:lpstr>In summary…</vt:lpstr>
      <vt:lpstr>The Minimum Standards</vt:lpstr>
      <vt:lpstr>PowerPoint Presentation</vt:lpstr>
      <vt:lpstr>Shelter and settlement standard 1: Planning </vt:lpstr>
      <vt:lpstr>Shelter and settlement  standard 2: Location and settlement planning</vt:lpstr>
      <vt:lpstr>Key indicators</vt:lpstr>
      <vt:lpstr>Example: Za‘Atari Refugee camp – Jordan 2017</vt:lpstr>
      <vt:lpstr>Shelter and settlement standard 3: Living space</vt:lpstr>
      <vt:lpstr>Key indicators</vt:lpstr>
      <vt:lpstr>Example – minimum shelter under roof</vt:lpstr>
      <vt:lpstr>Shelter and settlement standard 5:  Technical assistance </vt:lpstr>
      <vt:lpstr>Remember the  proverb:</vt:lpstr>
      <vt:lpstr>Displacement often lasts years, sometimes decades</vt:lpstr>
      <vt:lpstr>Options, options, options</vt:lpstr>
      <vt:lpstr>Strategy development and programme design</vt:lpstr>
      <vt:lpstr>Key messages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DeVon Solomon</dc:creator>
  <cp:lastModifiedBy>Tristan Hale</cp:lastModifiedBy>
  <cp:revision>190</cp:revision>
  <dcterms:created xsi:type="dcterms:W3CDTF">2018-12-14T22:00:46Z</dcterms:created>
  <dcterms:modified xsi:type="dcterms:W3CDTF">2019-04-24T11:34:29Z</dcterms:modified>
</cp:coreProperties>
</file>